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5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6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8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9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sldIdLst>
    <p:sldId id="303" r:id="rId6"/>
    <p:sldId id="334" r:id="rId7"/>
    <p:sldId id="323" r:id="rId8"/>
    <p:sldId id="340" r:id="rId9"/>
    <p:sldId id="302" r:id="rId10"/>
    <p:sldId id="292" r:id="rId11"/>
    <p:sldId id="296" r:id="rId12"/>
    <p:sldId id="335" r:id="rId13"/>
    <p:sldId id="343" r:id="rId14"/>
    <p:sldId id="344" r:id="rId15"/>
    <p:sldId id="341" r:id="rId16"/>
    <p:sldId id="301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20" r:id="rId29"/>
    <p:sldId id="321" r:id="rId30"/>
    <p:sldId id="322" r:id="rId31"/>
    <p:sldId id="327" r:id="rId32"/>
    <p:sldId id="328" r:id="rId33"/>
    <p:sldId id="329" r:id="rId34"/>
    <p:sldId id="330" r:id="rId35"/>
    <p:sldId id="331" r:id="rId36"/>
    <p:sldId id="298" r:id="rId37"/>
    <p:sldId id="339" r:id="rId38"/>
    <p:sldId id="271" r:id="rId39"/>
    <p:sldId id="300" r:id="rId4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Jacobsson" initials="MJ" lastIdx="3" clrIdx="0">
    <p:extLst>
      <p:ext uri="{19B8F6BF-5375-455C-9EA6-DF929625EA0E}">
        <p15:presenceInfo xmlns:p15="http://schemas.microsoft.com/office/powerpoint/2012/main" userId="S::michelle.jacobsson@almega.se::2cf3fc58-c897-4e41-b807-7f7501bed1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  <a:srgbClr val="000000"/>
    <a:srgbClr val="1E666E"/>
    <a:srgbClr val="657B71"/>
    <a:srgbClr val="9AA09D"/>
    <a:srgbClr val="F6E5E2"/>
    <a:srgbClr val="F5E0DD"/>
    <a:srgbClr val="F3DAD6"/>
    <a:srgbClr val="F1D5D1"/>
    <a:srgbClr val="F0D0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DD3374-C188-4474-A5FB-597C320A6900}" v="182" dt="2021-03-01T16:30:51.692"/>
    <p1510:client id="{30AE0180-5D51-48DA-97D4-4737466F13CE}" v="937" dt="2021-03-01T13:59:46.370"/>
    <p1510:client id="{340BC88B-983A-462A-9E34-DCBAF8B62895}" v="9" dt="2021-03-01T18:04:28.1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Jacobsson" userId="2cf3fc58-c897-4e41-b807-7f7501bed111" providerId="ADAL" clId="{340BC88B-983A-462A-9E34-DCBAF8B62895}"/>
    <pc:docChg chg="modSld">
      <pc:chgData name="Michelle Jacobsson" userId="2cf3fc58-c897-4e41-b807-7f7501bed111" providerId="ADAL" clId="{340BC88B-983A-462A-9E34-DCBAF8B62895}" dt="2021-03-01T18:04:40.132" v="0" actId="1076"/>
      <pc:docMkLst>
        <pc:docMk/>
      </pc:docMkLst>
      <pc:sldChg chg="modSp mod">
        <pc:chgData name="Michelle Jacobsson" userId="2cf3fc58-c897-4e41-b807-7f7501bed111" providerId="ADAL" clId="{340BC88B-983A-462A-9E34-DCBAF8B62895}" dt="2021-03-01T18:04:40.132" v="0" actId="1076"/>
        <pc:sldMkLst>
          <pc:docMk/>
          <pc:sldMk cId="4030689898" sldId="292"/>
        </pc:sldMkLst>
        <pc:grpChg chg="mod">
          <ac:chgData name="Michelle Jacobsson" userId="2cf3fc58-c897-4e41-b807-7f7501bed111" providerId="ADAL" clId="{340BC88B-983A-462A-9E34-DCBAF8B62895}" dt="2021-03-01T18:04:40.132" v="0" actId="1076"/>
          <ac:grpSpMkLst>
            <pc:docMk/>
            <pc:sldMk cId="4030689898" sldId="292"/>
            <ac:grpSpMk id="5000" creationId="{00000000-0000-0000-0000-000000000000}"/>
          </ac:grpSpMkLst>
        </pc:gr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sv-SE"/>
  <c:roundedCorners val="1"/>
  <c:style val="2"/>
  <c:chart>
    <c:autoTitleDeleted val="1"/>
    <c:plotArea>
      <c:layout/>
      <c:barChart>
        <c:barDir val="bar"/>
        <c:grouping val="percentStacked"/>
        <c:varyColors val="1"/>
        <c:ser>
          <c:idx val="0"/>
          <c:order val="0"/>
          <c:tx>
            <c:strRef>
              <c:f>DataSheet!$C$1</c:f>
              <c:strCache>
                <c:ptCount val="1"/>
                <c:pt idx="0">
                  <c:v>Inte orolig</c:v>
                </c:pt>
              </c:strCache>
            </c:strRef>
          </c:tx>
          <c:spPr>
            <a:solidFill>
              <a:srgbClr val="657B71"/>
            </a:solidFill>
            <a:ln>
              <a:noFill/>
            </a:ln>
          </c:spPr>
          <c:invertIfNegative val="0"/>
          <c:dLbls>
            <c:numFmt formatCode="0%;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DataSheet!$B$2:$B$4</c:f>
              <c:strCache>
                <c:ptCount val="3"/>
                <c:pt idx="0">
                  <c:v>För min egen del</c:v>
                </c:pt>
                <c:pt idx="1">
                  <c:v>För mina närståendes del</c:v>
                </c:pt>
                <c:pt idx="2">
                  <c:v>För samhällets del</c:v>
                </c:pt>
              </c:strCache>
            </c:strRef>
          </c:cat>
          <c:val>
            <c:numRef>
              <c:f>DataSheet!$C$2:$C$4</c:f>
              <c:numCache>
                <c:formatCode>General</c:formatCode>
                <c:ptCount val="3"/>
                <c:pt idx="0">
                  <c:v>0.182365</c:v>
                </c:pt>
                <c:pt idx="1">
                  <c:v>7.1141999999999997E-2</c:v>
                </c:pt>
                <c:pt idx="2">
                  <c:v>7.1141999999999997E-2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14-4FAB-A467-8E6BED740095}"/>
            </c:ext>
          </c:extLst>
        </c:ser>
        <c:ser>
          <c:idx val="1"/>
          <c:order val="1"/>
          <c:tx>
            <c:strRef>
              <c:f>DataSheet!$D$1</c:f>
              <c:strCache>
                <c:ptCount val="1"/>
                <c:pt idx="0">
                  <c:v>Lite orolig</c:v>
                </c:pt>
              </c:strCache>
            </c:strRef>
          </c:tx>
          <c:spPr>
            <a:solidFill>
              <a:srgbClr val="EDEDED"/>
            </a:solidFill>
            <a:ln>
              <a:noFill/>
            </a:ln>
          </c:spPr>
          <c:invertIfNegative val="0"/>
          <c:dLbls>
            <c:numFmt formatCode="0%;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DataSheet!$B$2:$B$4</c:f>
              <c:strCache>
                <c:ptCount val="3"/>
                <c:pt idx="0">
                  <c:v>För min egen del</c:v>
                </c:pt>
                <c:pt idx="1">
                  <c:v>För mina närståendes del</c:v>
                </c:pt>
                <c:pt idx="2">
                  <c:v>För samhällets del</c:v>
                </c:pt>
              </c:strCache>
            </c:strRef>
          </c:cat>
          <c:val>
            <c:numRef>
              <c:f>DataSheet!$D$2:$D$4</c:f>
              <c:numCache>
                <c:formatCode>General</c:formatCode>
                <c:ptCount val="3"/>
                <c:pt idx="0">
                  <c:v>0.49448900000000001</c:v>
                </c:pt>
                <c:pt idx="1">
                  <c:v>0.34769499999999998</c:v>
                </c:pt>
                <c:pt idx="2">
                  <c:v>0.34969899999999998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714-4FAB-A467-8E6BED740095}"/>
            </c:ext>
          </c:extLst>
        </c:ser>
        <c:ser>
          <c:idx val="2"/>
          <c:order val="2"/>
          <c:tx>
            <c:strRef>
              <c:f>DataSheet!$E$1</c:f>
              <c:strCache>
                <c:ptCount val="1"/>
                <c:pt idx="0">
                  <c:v>Mycket orolig</c:v>
                </c:pt>
              </c:strCache>
            </c:strRef>
          </c:tx>
          <c:spPr>
            <a:solidFill>
              <a:srgbClr val="1E666E"/>
            </a:solidFill>
            <a:ln>
              <a:noFill/>
            </a:ln>
          </c:spPr>
          <c:invertIfNegative val="0"/>
          <c:dLbls>
            <c:numFmt formatCode="0%;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3"/>
                    </a:solidFill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DataSheet!$B$2:$B$4</c:f>
              <c:strCache>
                <c:ptCount val="3"/>
                <c:pt idx="0">
                  <c:v>För min egen del</c:v>
                </c:pt>
                <c:pt idx="1">
                  <c:v>För mina närståendes del</c:v>
                </c:pt>
                <c:pt idx="2">
                  <c:v>För samhällets del</c:v>
                </c:pt>
              </c:strCache>
            </c:strRef>
          </c:cat>
          <c:val>
            <c:numRef>
              <c:f>DataSheet!$E$2:$E$4</c:f>
              <c:numCache>
                <c:formatCode>General</c:formatCode>
                <c:ptCount val="3"/>
                <c:pt idx="0">
                  <c:v>0.31112200000000001</c:v>
                </c:pt>
                <c:pt idx="1">
                  <c:v>0.55260500000000001</c:v>
                </c:pt>
                <c:pt idx="2">
                  <c:v>0.53907799999999995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714-4FAB-A467-8E6BED740095}"/>
            </c:ext>
          </c:extLst>
        </c:ser>
        <c:ser>
          <c:idx val="3"/>
          <c:order val="3"/>
          <c:tx>
            <c:strRef>
              <c:f>DataSheet!$F$1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</c:spPr>
          <c:invertIfNegative val="0"/>
          <c:dLbls>
            <c:numFmt formatCode="0%;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DataSheet!$B$2:$B$4</c:f>
              <c:strCache>
                <c:ptCount val="3"/>
                <c:pt idx="0">
                  <c:v>För min egen del</c:v>
                </c:pt>
                <c:pt idx="1">
                  <c:v>För mina närståendes del</c:v>
                </c:pt>
                <c:pt idx="2">
                  <c:v>För samhällets del</c:v>
                </c:pt>
              </c:strCache>
            </c:strRef>
          </c:cat>
          <c:val>
            <c:numRef>
              <c:f>DataSheet!$F$2:$F$4</c:f>
              <c:numCache>
                <c:formatCode>General</c:formatCode>
                <c:ptCount val="3"/>
                <c:pt idx="0">
                  <c:v>1.2024E-2</c:v>
                </c:pt>
                <c:pt idx="1">
                  <c:v>2.8556999999999999E-2</c:v>
                </c:pt>
                <c:pt idx="2">
                  <c:v>4.0079999999999998E-2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714-4FAB-A467-8E6BED74009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62"/>
        <c:overlap val="100"/>
        <c:axId val="54877568"/>
        <c:axId val="46285952"/>
      </c:barChart>
      <c:catAx>
        <c:axId val="548775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solidFill>
              <a:srgbClr val="DDDDDD"/>
            </a:solidFill>
          </a:ln>
        </c:spPr>
        <c:txPr>
          <a:bodyPr/>
          <a:lstStyle/>
          <a:p>
            <a:pPr>
              <a:defRPr b="1">
                <a:solidFill>
                  <a:srgbClr val="000000"/>
                </a:solidFill>
                <a:latin typeface="Almega Sans" panose="00000500000000000000" pitchFamily="2" charset="0"/>
              </a:defRPr>
            </a:pPr>
            <a:endParaRPr lang="sv-SE"/>
          </a:p>
        </c:txPr>
        <c:crossAx val="46285952"/>
        <c:crosses val="autoZero"/>
        <c:auto val="1"/>
        <c:lblAlgn val="ctr"/>
        <c:lblOffset val="100"/>
        <c:noMultiLvlLbl val="0"/>
      </c:catAx>
      <c:valAx>
        <c:axId val="46285952"/>
        <c:scaling>
          <c:orientation val="minMax"/>
          <c:max val="1"/>
          <c:min val="0"/>
        </c:scaling>
        <c:delete val="0"/>
        <c:axPos val="b"/>
        <c:majorGridlines>
          <c:spPr>
            <a:ln>
              <a:solidFill>
                <a:srgbClr val="DDDDDD"/>
              </a:solidFill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</c:spPr>
        <c:crossAx val="54877568"/>
        <c:crosses val="min"/>
        <c:crossBetween val="between"/>
      </c:valAx>
      <c:spPr>
        <a:noFill/>
      </c:spPr>
    </c:plotArea>
    <c:legend>
      <c:legendPos val="t"/>
      <c:overlay val="0"/>
      <c:spPr>
        <a:noFill/>
      </c:spPr>
      <c:txPr>
        <a:bodyPr/>
        <a:lstStyle/>
        <a:p>
          <a:pPr>
            <a:defRPr>
              <a:solidFill>
                <a:srgbClr val="000000"/>
              </a:solidFill>
              <a:latin typeface="Almega Sans" panose="00000500000000000000" pitchFamily="2" charset="0"/>
            </a:defRPr>
          </a:pPr>
          <a:endParaRPr lang="sv-SE"/>
        </a:p>
      </c:txPr>
    </c:legend>
    <c:plotVisOnly val="1"/>
    <c:dispBlanksAs val="zero"/>
    <c:showDLblsOverMax val="1"/>
  </c:chart>
  <c:spPr>
    <a:noFill/>
    <a:ln>
      <a:noFill/>
    </a:ln>
  </c:spPr>
  <c:txPr>
    <a:bodyPr/>
    <a:lstStyle/>
    <a:p>
      <a:pPr>
        <a:defRPr sz="1100"/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Jönköping</c:v>
                </c:pt>
              </c:strCache>
            </c:strRef>
          </c:tx>
          <c:spPr>
            <a:solidFill>
              <a:srgbClr val="1E666E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Att fler bär munskydd</c:v>
                </c:pt>
                <c:pt idx="1">
                  <c:v>Att saker som vidrörs ofta (ex handtag) torkas av och desinficeras</c:v>
                </c:pt>
                <c:pt idx="2">
                  <c:v>Att allmänna ytor desinficeras</c:v>
                </c:pt>
                <c:pt idx="3">
                  <c:v>Att lokalerna städas oftare</c:v>
                </c:pt>
                <c:pt idx="4">
                  <c:v>Att toaletter städas oftare</c:v>
                </c:pt>
                <c:pt idx="5">
                  <c:v>Inget av ovanstående</c:v>
                </c:pt>
                <c:pt idx="6">
                  <c:v>Vet ej</c:v>
                </c:pt>
              </c:strCache>
            </c:strRef>
          </c:cat>
          <c:val>
            <c:numRef>
              <c:f>Sheet1!$B$2:$B$8</c:f>
              <c:numCache>
                <c:formatCode>###0.0%</c:formatCode>
                <c:ptCount val="7"/>
                <c:pt idx="0">
                  <c:v>0.52631578947368418</c:v>
                </c:pt>
                <c:pt idx="1">
                  <c:v>0.68421052631578949</c:v>
                </c:pt>
                <c:pt idx="2">
                  <c:v>0.53947368421052633</c:v>
                </c:pt>
                <c:pt idx="3">
                  <c:v>0.52631578947368418</c:v>
                </c:pt>
                <c:pt idx="4">
                  <c:v>0.46052631578947367</c:v>
                </c:pt>
                <c:pt idx="5">
                  <c:v>5.2631578947368418E-2</c:v>
                </c:pt>
                <c:pt idx="6">
                  <c:v>6.5789473684210523E-2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17-4E6C-A811-FF1E380005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Sverige</c:v>
                </c:pt>
              </c:strCache>
            </c:strRef>
          </c:tx>
          <c:spPr>
            <a:solidFill>
              <a:srgbClr val="EDEDED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Att fler bär munskydd</c:v>
                </c:pt>
                <c:pt idx="1">
                  <c:v>Att saker som vidrörs ofta (ex handtag) torkas av och desinficeras</c:v>
                </c:pt>
                <c:pt idx="2">
                  <c:v>Att allmänna ytor desinficeras</c:v>
                </c:pt>
                <c:pt idx="3">
                  <c:v>Att lokalerna städas oftare</c:v>
                </c:pt>
                <c:pt idx="4">
                  <c:v>Att toaletter städas oftare</c:v>
                </c:pt>
                <c:pt idx="5">
                  <c:v>Inget av ovanstående</c:v>
                </c:pt>
                <c:pt idx="6">
                  <c:v>Vet ej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0.59018000000000004</c:v>
                </c:pt>
                <c:pt idx="1">
                  <c:v>0.64278599999999997</c:v>
                </c:pt>
                <c:pt idx="2">
                  <c:v>0.54208400000000001</c:v>
                </c:pt>
                <c:pt idx="3">
                  <c:v>0.48396800000000001</c:v>
                </c:pt>
                <c:pt idx="4">
                  <c:v>0.491483</c:v>
                </c:pt>
                <c:pt idx="5">
                  <c:v>6.2625E-2</c:v>
                </c:pt>
                <c:pt idx="6">
                  <c:v>4.9098000000000003E-2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D1-4AAE-8330-C8A4E4B3C1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92437231"/>
        <c:axId val="892437647"/>
      </c:barChart>
      <c:catAx>
        <c:axId val="892437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92437647"/>
        <c:crosses val="autoZero"/>
        <c:auto val="1"/>
        <c:lblAlgn val="ctr"/>
        <c:lblOffset val="100"/>
        <c:noMultiLvlLbl val="0"/>
      </c:catAx>
      <c:valAx>
        <c:axId val="892437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92437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Kalmar</c:v>
                </c:pt>
              </c:strCache>
            </c:strRef>
          </c:tx>
          <c:spPr>
            <a:solidFill>
              <a:srgbClr val="1E666E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Att fler bär munskydd</c:v>
                </c:pt>
                <c:pt idx="1">
                  <c:v>Att saker som vidrörs ofta (ex handtag) torkas av och desinficeras</c:v>
                </c:pt>
                <c:pt idx="2">
                  <c:v>Att allmänna ytor desinficeras</c:v>
                </c:pt>
                <c:pt idx="3">
                  <c:v>Att lokalerna städas oftare</c:v>
                </c:pt>
                <c:pt idx="4">
                  <c:v>Att toaletter städas oftare</c:v>
                </c:pt>
                <c:pt idx="5">
                  <c:v>Inget av ovanstående</c:v>
                </c:pt>
                <c:pt idx="6">
                  <c:v>Vet ej</c:v>
                </c:pt>
              </c:strCache>
            </c:strRef>
          </c:cat>
          <c:val>
            <c:numRef>
              <c:f>Sheet1!$B$2:$B$8</c:f>
              <c:numCache>
                <c:formatCode>###0.0%</c:formatCode>
                <c:ptCount val="7"/>
                <c:pt idx="0">
                  <c:v>0.51923076923076927</c:v>
                </c:pt>
                <c:pt idx="1">
                  <c:v>0.65384615384615385</c:v>
                </c:pt>
                <c:pt idx="2">
                  <c:v>0.57692307692307687</c:v>
                </c:pt>
                <c:pt idx="3">
                  <c:v>0.46153846153846151</c:v>
                </c:pt>
                <c:pt idx="4">
                  <c:v>0.55769230769230771</c:v>
                </c:pt>
                <c:pt idx="5">
                  <c:v>7.6923076923076927E-2</c:v>
                </c:pt>
                <c:pt idx="6">
                  <c:v>3.8461538461538464E-2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17-4E6C-A811-FF1E380005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Sverige</c:v>
                </c:pt>
              </c:strCache>
            </c:strRef>
          </c:tx>
          <c:spPr>
            <a:solidFill>
              <a:srgbClr val="EDEDED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Att fler bär munskydd</c:v>
                </c:pt>
                <c:pt idx="1">
                  <c:v>Att saker som vidrörs ofta (ex handtag) torkas av och desinficeras</c:v>
                </c:pt>
                <c:pt idx="2">
                  <c:v>Att allmänna ytor desinficeras</c:v>
                </c:pt>
                <c:pt idx="3">
                  <c:v>Att lokalerna städas oftare</c:v>
                </c:pt>
                <c:pt idx="4">
                  <c:v>Att toaletter städas oftare</c:v>
                </c:pt>
                <c:pt idx="5">
                  <c:v>Inget av ovanstående</c:v>
                </c:pt>
                <c:pt idx="6">
                  <c:v>Vet ej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0.59018000000000004</c:v>
                </c:pt>
                <c:pt idx="1">
                  <c:v>0.64278599999999997</c:v>
                </c:pt>
                <c:pt idx="2">
                  <c:v>0.54208400000000001</c:v>
                </c:pt>
                <c:pt idx="3">
                  <c:v>0.48396800000000001</c:v>
                </c:pt>
                <c:pt idx="4">
                  <c:v>0.491483</c:v>
                </c:pt>
                <c:pt idx="5">
                  <c:v>6.2625E-2</c:v>
                </c:pt>
                <c:pt idx="6">
                  <c:v>4.9098000000000003E-2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36-4558-AC1D-9367D2AD10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92437231"/>
        <c:axId val="892437647"/>
      </c:barChart>
      <c:catAx>
        <c:axId val="892437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92437647"/>
        <c:crosses val="autoZero"/>
        <c:auto val="1"/>
        <c:lblAlgn val="ctr"/>
        <c:lblOffset val="100"/>
        <c:noMultiLvlLbl val="0"/>
      </c:catAx>
      <c:valAx>
        <c:axId val="892437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92437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253654424583789E-2"/>
          <c:y val="3.2455996630203432E-2"/>
          <c:w val="0.94014780542943077"/>
          <c:h val="0.741633371742304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Norrbotten</c:v>
                </c:pt>
              </c:strCache>
            </c:strRef>
          </c:tx>
          <c:spPr>
            <a:solidFill>
              <a:srgbClr val="1E666E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Att fler bär munskydd</c:v>
                </c:pt>
                <c:pt idx="1">
                  <c:v>Att saker som vidrörs ofta (ex handtag) torkas av och desinficeras</c:v>
                </c:pt>
                <c:pt idx="2">
                  <c:v>Att allmänna ytor desinficeras</c:v>
                </c:pt>
                <c:pt idx="3">
                  <c:v>Att lokalerna städas oftare</c:v>
                </c:pt>
                <c:pt idx="4">
                  <c:v>Att toaletter städas oftare</c:v>
                </c:pt>
                <c:pt idx="5">
                  <c:v>Inget av ovanstående</c:v>
                </c:pt>
                <c:pt idx="6">
                  <c:v>Vet ej</c:v>
                </c:pt>
              </c:strCache>
            </c:strRef>
          </c:cat>
          <c:val>
            <c:numRef>
              <c:f>Sheet1!$B$2:$B$8</c:f>
              <c:numCache>
                <c:formatCode>###0.0%</c:formatCode>
                <c:ptCount val="7"/>
                <c:pt idx="0">
                  <c:v>0.72580645161290325</c:v>
                </c:pt>
                <c:pt idx="1">
                  <c:v>0.62903225806451613</c:v>
                </c:pt>
                <c:pt idx="2">
                  <c:v>0.5161290322580645</c:v>
                </c:pt>
                <c:pt idx="3">
                  <c:v>0.4838709677419355</c:v>
                </c:pt>
                <c:pt idx="4">
                  <c:v>0.40322580645161288</c:v>
                </c:pt>
                <c:pt idx="5">
                  <c:v>4.8387096774193547E-2</c:v>
                </c:pt>
                <c:pt idx="6">
                  <c:v>4.8387096774193547E-2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17-4E6C-A811-FF1E380005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Sverige</c:v>
                </c:pt>
              </c:strCache>
            </c:strRef>
          </c:tx>
          <c:spPr>
            <a:solidFill>
              <a:srgbClr val="EDEDED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Att fler bär munskydd</c:v>
                </c:pt>
                <c:pt idx="1">
                  <c:v>Att saker som vidrörs ofta (ex handtag) torkas av och desinficeras</c:v>
                </c:pt>
                <c:pt idx="2">
                  <c:v>Att allmänna ytor desinficeras</c:v>
                </c:pt>
                <c:pt idx="3">
                  <c:v>Att lokalerna städas oftare</c:v>
                </c:pt>
                <c:pt idx="4">
                  <c:v>Att toaletter städas oftare</c:v>
                </c:pt>
                <c:pt idx="5">
                  <c:v>Inget av ovanstående</c:v>
                </c:pt>
                <c:pt idx="6">
                  <c:v>Vet ej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0.59018000000000004</c:v>
                </c:pt>
                <c:pt idx="1">
                  <c:v>0.64278599999999997</c:v>
                </c:pt>
                <c:pt idx="2">
                  <c:v>0.54208400000000001</c:v>
                </c:pt>
                <c:pt idx="3">
                  <c:v>0.48396800000000001</c:v>
                </c:pt>
                <c:pt idx="4">
                  <c:v>0.491483</c:v>
                </c:pt>
                <c:pt idx="5">
                  <c:v>6.2625E-2</c:v>
                </c:pt>
                <c:pt idx="6">
                  <c:v>4.9098000000000003E-2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73-48C4-A94E-0E110DC570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92437231"/>
        <c:axId val="892437647"/>
      </c:barChart>
      <c:catAx>
        <c:axId val="892437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92437647"/>
        <c:crosses val="autoZero"/>
        <c:auto val="1"/>
        <c:lblAlgn val="ctr"/>
        <c:lblOffset val="100"/>
        <c:noMultiLvlLbl val="0"/>
      </c:catAx>
      <c:valAx>
        <c:axId val="892437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92437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Skåne</c:v>
                </c:pt>
              </c:strCache>
            </c:strRef>
          </c:tx>
          <c:spPr>
            <a:solidFill>
              <a:srgbClr val="1E666E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Att fler bär munskydd</c:v>
                </c:pt>
                <c:pt idx="1">
                  <c:v>Att saker som vidrörs ofta (ex handtag) torkas av och desinficeras</c:v>
                </c:pt>
                <c:pt idx="2">
                  <c:v>Att allmänna ytor desinficeras</c:v>
                </c:pt>
                <c:pt idx="3">
                  <c:v>Att lokalerna städas oftare</c:v>
                </c:pt>
                <c:pt idx="4">
                  <c:v>Att toaletter städas oftare</c:v>
                </c:pt>
                <c:pt idx="5">
                  <c:v>Inget av ovanstående</c:v>
                </c:pt>
                <c:pt idx="6">
                  <c:v>Vet ej</c:v>
                </c:pt>
              </c:strCache>
            </c:strRef>
          </c:cat>
          <c:val>
            <c:numRef>
              <c:f>Sheet1!$B$2:$B$8</c:f>
              <c:numCache>
                <c:formatCode>###0.0%</c:formatCode>
                <c:ptCount val="7"/>
                <c:pt idx="0">
                  <c:v>0.6772908366533863</c:v>
                </c:pt>
                <c:pt idx="1">
                  <c:v>0.63346613545816732</c:v>
                </c:pt>
                <c:pt idx="2">
                  <c:v>0.53784860557768921</c:v>
                </c:pt>
                <c:pt idx="3">
                  <c:v>0.43027888446215135</c:v>
                </c:pt>
                <c:pt idx="4">
                  <c:v>0.46215139442231068</c:v>
                </c:pt>
                <c:pt idx="5">
                  <c:v>7.9681274900398405E-2</c:v>
                </c:pt>
                <c:pt idx="6">
                  <c:v>5.179282868525896E-2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17-4E6C-A811-FF1E380005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Sverige</c:v>
                </c:pt>
              </c:strCache>
            </c:strRef>
          </c:tx>
          <c:spPr>
            <a:solidFill>
              <a:srgbClr val="EDEDED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Att fler bär munskydd</c:v>
                </c:pt>
                <c:pt idx="1">
                  <c:v>Att saker som vidrörs ofta (ex handtag) torkas av och desinficeras</c:v>
                </c:pt>
                <c:pt idx="2">
                  <c:v>Att allmänna ytor desinficeras</c:v>
                </c:pt>
                <c:pt idx="3">
                  <c:v>Att lokalerna städas oftare</c:v>
                </c:pt>
                <c:pt idx="4">
                  <c:v>Att toaletter städas oftare</c:v>
                </c:pt>
                <c:pt idx="5">
                  <c:v>Inget av ovanstående</c:v>
                </c:pt>
                <c:pt idx="6">
                  <c:v>Vet ej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0.59018000000000004</c:v>
                </c:pt>
                <c:pt idx="1">
                  <c:v>0.64278599999999997</c:v>
                </c:pt>
                <c:pt idx="2">
                  <c:v>0.54208400000000001</c:v>
                </c:pt>
                <c:pt idx="3">
                  <c:v>0.48396800000000001</c:v>
                </c:pt>
                <c:pt idx="4">
                  <c:v>0.491483</c:v>
                </c:pt>
                <c:pt idx="5">
                  <c:v>6.2625E-2</c:v>
                </c:pt>
                <c:pt idx="6">
                  <c:v>4.9098000000000003E-2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EC-4A40-835F-85DEDE758C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92437231"/>
        <c:axId val="892437647"/>
      </c:barChart>
      <c:catAx>
        <c:axId val="892437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92437647"/>
        <c:crosses val="autoZero"/>
        <c:auto val="1"/>
        <c:lblAlgn val="ctr"/>
        <c:lblOffset val="100"/>
        <c:noMultiLvlLbl val="0"/>
      </c:catAx>
      <c:valAx>
        <c:axId val="892437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92437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Stockholm</c:v>
                </c:pt>
              </c:strCache>
            </c:strRef>
          </c:tx>
          <c:spPr>
            <a:solidFill>
              <a:srgbClr val="1E666E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Att fler bär munskydd</c:v>
                </c:pt>
                <c:pt idx="1">
                  <c:v>Att saker som vidrörs ofta (ex handtag) torkas av och desinficeras</c:v>
                </c:pt>
                <c:pt idx="2">
                  <c:v>Att allmänna ytor desinficeras</c:v>
                </c:pt>
                <c:pt idx="3">
                  <c:v>Att lokalerna städas oftare</c:v>
                </c:pt>
                <c:pt idx="4">
                  <c:v>Att toaletter städas oftare</c:v>
                </c:pt>
                <c:pt idx="5">
                  <c:v>Inget av ovanstående</c:v>
                </c:pt>
                <c:pt idx="6">
                  <c:v>Vet ej</c:v>
                </c:pt>
              </c:strCache>
            </c:strRef>
          </c:cat>
          <c:val>
            <c:numRef>
              <c:f>Sheet1!$B$2:$B$8</c:f>
              <c:numCache>
                <c:formatCode>###0.0%</c:formatCode>
                <c:ptCount val="7"/>
                <c:pt idx="0">
                  <c:v>0.61358313817330212</c:v>
                </c:pt>
                <c:pt idx="1">
                  <c:v>0.59718969555035128</c:v>
                </c:pt>
                <c:pt idx="2">
                  <c:v>0.52224824355971899</c:v>
                </c:pt>
                <c:pt idx="3">
                  <c:v>0.48946135831381732</c:v>
                </c:pt>
                <c:pt idx="4">
                  <c:v>0.50351288056206089</c:v>
                </c:pt>
                <c:pt idx="5">
                  <c:v>7.4941451990632318E-2</c:v>
                </c:pt>
                <c:pt idx="6">
                  <c:v>4.9180327868852458E-2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17-4E6C-A811-FF1E380005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Sverige</c:v>
                </c:pt>
              </c:strCache>
            </c:strRef>
          </c:tx>
          <c:spPr>
            <a:solidFill>
              <a:srgbClr val="EDEDED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Att fler bär munskydd</c:v>
                </c:pt>
                <c:pt idx="1">
                  <c:v>Att saker som vidrörs ofta (ex handtag) torkas av och desinficeras</c:v>
                </c:pt>
                <c:pt idx="2">
                  <c:v>Att allmänna ytor desinficeras</c:v>
                </c:pt>
                <c:pt idx="3">
                  <c:v>Att lokalerna städas oftare</c:v>
                </c:pt>
                <c:pt idx="4">
                  <c:v>Att toaletter städas oftare</c:v>
                </c:pt>
                <c:pt idx="5">
                  <c:v>Inget av ovanstående</c:v>
                </c:pt>
                <c:pt idx="6">
                  <c:v>Vet ej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0.59018000000000004</c:v>
                </c:pt>
                <c:pt idx="1">
                  <c:v>0.64278599999999997</c:v>
                </c:pt>
                <c:pt idx="2">
                  <c:v>0.54208400000000001</c:v>
                </c:pt>
                <c:pt idx="3">
                  <c:v>0.48396800000000001</c:v>
                </c:pt>
                <c:pt idx="4">
                  <c:v>0.491483</c:v>
                </c:pt>
                <c:pt idx="5">
                  <c:v>6.2625E-2</c:v>
                </c:pt>
                <c:pt idx="6">
                  <c:v>4.9098000000000003E-2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32-4871-8CD0-5CC5123CBF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92437231"/>
        <c:axId val="892437647"/>
      </c:barChart>
      <c:catAx>
        <c:axId val="892437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92437647"/>
        <c:crosses val="autoZero"/>
        <c:auto val="1"/>
        <c:lblAlgn val="ctr"/>
        <c:lblOffset val="100"/>
        <c:noMultiLvlLbl val="0"/>
      </c:catAx>
      <c:valAx>
        <c:axId val="892437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92437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903289461080135E-2"/>
          <c:y val="1.7819739317116796E-2"/>
          <c:w val="0.94014780542943077"/>
          <c:h val="0.73863889337601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Södermanland</c:v>
                </c:pt>
              </c:strCache>
            </c:strRef>
          </c:tx>
          <c:spPr>
            <a:solidFill>
              <a:srgbClr val="1E666E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Att fler bär munskydd</c:v>
                </c:pt>
                <c:pt idx="1">
                  <c:v>Att saker som vidrörs ofta (ex handtag) torkas av och desinficeras</c:v>
                </c:pt>
                <c:pt idx="2">
                  <c:v>Att allmänna ytor desinficeras</c:v>
                </c:pt>
                <c:pt idx="3">
                  <c:v>Att lokalerna städas oftare</c:v>
                </c:pt>
                <c:pt idx="4">
                  <c:v>Att toaletter städas oftare</c:v>
                </c:pt>
                <c:pt idx="5">
                  <c:v>Inget av ovanstående</c:v>
                </c:pt>
                <c:pt idx="6">
                  <c:v>Vet ej</c:v>
                </c:pt>
              </c:strCache>
            </c:strRef>
          </c:cat>
          <c:val>
            <c:numRef>
              <c:f>Sheet1!$B$2:$B$8</c:f>
              <c:numCache>
                <c:formatCode>###0.0%</c:formatCode>
                <c:ptCount val="7"/>
                <c:pt idx="0">
                  <c:v>0.58064516129032262</c:v>
                </c:pt>
                <c:pt idx="1">
                  <c:v>0.67741935483870963</c:v>
                </c:pt>
                <c:pt idx="2">
                  <c:v>0.58064516129032262</c:v>
                </c:pt>
                <c:pt idx="3">
                  <c:v>0.58064516129032262</c:v>
                </c:pt>
                <c:pt idx="4">
                  <c:v>0.46774193548387094</c:v>
                </c:pt>
                <c:pt idx="5">
                  <c:v>4.8387096774193547E-2</c:v>
                </c:pt>
                <c:pt idx="6">
                  <c:v>8.0645161290322578E-2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17-4E6C-A811-FF1E380005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Sverige</c:v>
                </c:pt>
              </c:strCache>
            </c:strRef>
          </c:tx>
          <c:spPr>
            <a:solidFill>
              <a:srgbClr val="EDEDED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Att fler bär munskydd</c:v>
                </c:pt>
                <c:pt idx="1">
                  <c:v>Att saker som vidrörs ofta (ex handtag) torkas av och desinficeras</c:v>
                </c:pt>
                <c:pt idx="2">
                  <c:v>Att allmänna ytor desinficeras</c:v>
                </c:pt>
                <c:pt idx="3">
                  <c:v>Att lokalerna städas oftare</c:v>
                </c:pt>
                <c:pt idx="4">
                  <c:v>Att toaletter städas oftare</c:v>
                </c:pt>
                <c:pt idx="5">
                  <c:v>Inget av ovanstående</c:v>
                </c:pt>
                <c:pt idx="6">
                  <c:v>Vet ej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0.59018000000000004</c:v>
                </c:pt>
                <c:pt idx="1">
                  <c:v>0.64278599999999997</c:v>
                </c:pt>
                <c:pt idx="2">
                  <c:v>0.54208400000000001</c:v>
                </c:pt>
                <c:pt idx="3">
                  <c:v>0.48396800000000001</c:v>
                </c:pt>
                <c:pt idx="4">
                  <c:v>0.491483</c:v>
                </c:pt>
                <c:pt idx="5">
                  <c:v>6.2625E-2</c:v>
                </c:pt>
                <c:pt idx="6">
                  <c:v>4.9098000000000003E-2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71-424F-A49B-AA2207D92D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92437231"/>
        <c:axId val="892437647"/>
      </c:barChart>
      <c:catAx>
        <c:axId val="892437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92437647"/>
        <c:crosses val="autoZero"/>
        <c:auto val="1"/>
        <c:lblAlgn val="ctr"/>
        <c:lblOffset val="100"/>
        <c:noMultiLvlLbl val="0"/>
      </c:catAx>
      <c:valAx>
        <c:axId val="892437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92437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Uppsala</c:v>
                </c:pt>
              </c:strCache>
            </c:strRef>
          </c:tx>
          <c:spPr>
            <a:solidFill>
              <a:srgbClr val="1E666E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Att fler bär munskydd</c:v>
                </c:pt>
                <c:pt idx="1">
                  <c:v>Att saker som vidrörs ofta (ex handtag) torkas av och desinficeras</c:v>
                </c:pt>
                <c:pt idx="2">
                  <c:v>Att allmänna ytor desinficeras</c:v>
                </c:pt>
                <c:pt idx="3">
                  <c:v>Att lokalerna städas oftare</c:v>
                </c:pt>
                <c:pt idx="4">
                  <c:v>Att toaletter städas oftare</c:v>
                </c:pt>
                <c:pt idx="5">
                  <c:v>Inget av ovanstående</c:v>
                </c:pt>
                <c:pt idx="6">
                  <c:v>Vet ej</c:v>
                </c:pt>
              </c:strCache>
            </c:strRef>
          </c:cat>
          <c:val>
            <c:numRef>
              <c:f>Sheet1!$B$2:$B$8</c:f>
              <c:numCache>
                <c:formatCode>###0.0%</c:formatCode>
                <c:ptCount val="7"/>
                <c:pt idx="0">
                  <c:v>0.52112676056338025</c:v>
                </c:pt>
                <c:pt idx="1">
                  <c:v>0.64788732394366211</c:v>
                </c:pt>
                <c:pt idx="2">
                  <c:v>0.52112676056338025</c:v>
                </c:pt>
                <c:pt idx="3">
                  <c:v>0.43661971830985913</c:v>
                </c:pt>
                <c:pt idx="4">
                  <c:v>0.46478873239436619</c:v>
                </c:pt>
                <c:pt idx="5">
                  <c:v>9.8591549295774641E-2</c:v>
                </c:pt>
                <c:pt idx="6">
                  <c:v>1.4084507042253523E-2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17-4E6C-A811-FF1E380005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Sverige</c:v>
                </c:pt>
              </c:strCache>
            </c:strRef>
          </c:tx>
          <c:spPr>
            <a:solidFill>
              <a:srgbClr val="EDEDED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Att fler bär munskydd</c:v>
                </c:pt>
                <c:pt idx="1">
                  <c:v>Att saker som vidrörs ofta (ex handtag) torkas av och desinficeras</c:v>
                </c:pt>
                <c:pt idx="2">
                  <c:v>Att allmänna ytor desinficeras</c:v>
                </c:pt>
                <c:pt idx="3">
                  <c:v>Att lokalerna städas oftare</c:v>
                </c:pt>
                <c:pt idx="4">
                  <c:v>Att toaletter städas oftare</c:v>
                </c:pt>
                <c:pt idx="5">
                  <c:v>Inget av ovanstående</c:v>
                </c:pt>
                <c:pt idx="6">
                  <c:v>Vet ej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0.59018000000000004</c:v>
                </c:pt>
                <c:pt idx="1">
                  <c:v>0.64278599999999997</c:v>
                </c:pt>
                <c:pt idx="2">
                  <c:v>0.54208400000000001</c:v>
                </c:pt>
                <c:pt idx="3">
                  <c:v>0.48396800000000001</c:v>
                </c:pt>
                <c:pt idx="4">
                  <c:v>0.491483</c:v>
                </c:pt>
                <c:pt idx="5">
                  <c:v>6.2625E-2</c:v>
                </c:pt>
                <c:pt idx="6">
                  <c:v>4.9098000000000003E-2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46-425E-997D-D5FD638B59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92437231"/>
        <c:axId val="892437647"/>
      </c:barChart>
      <c:catAx>
        <c:axId val="892437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92437647"/>
        <c:crosses val="autoZero"/>
        <c:auto val="1"/>
        <c:lblAlgn val="ctr"/>
        <c:lblOffset val="100"/>
        <c:noMultiLvlLbl val="0"/>
      </c:catAx>
      <c:valAx>
        <c:axId val="892437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92437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470199436749231E-2"/>
          <c:y val="3.7334749067898979E-2"/>
          <c:w val="0.94014780542943077"/>
          <c:h val="0.741633371742304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Värmland</c:v>
                </c:pt>
              </c:strCache>
            </c:strRef>
          </c:tx>
          <c:spPr>
            <a:solidFill>
              <a:srgbClr val="1E666E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Att fler bär munskydd</c:v>
                </c:pt>
                <c:pt idx="1">
                  <c:v>Att saker som vidrörs ofta (ex handtag) torkas av och desinficeras</c:v>
                </c:pt>
                <c:pt idx="2">
                  <c:v>Att allmänna ytor desinficeras</c:v>
                </c:pt>
                <c:pt idx="3">
                  <c:v>Att lokalerna städas oftare</c:v>
                </c:pt>
                <c:pt idx="4">
                  <c:v>Att toaletter städas oftare</c:v>
                </c:pt>
                <c:pt idx="5">
                  <c:v>Inget av ovanstående</c:v>
                </c:pt>
                <c:pt idx="6">
                  <c:v>Vet ej</c:v>
                </c:pt>
              </c:strCache>
            </c:strRef>
          </c:cat>
          <c:val>
            <c:numRef>
              <c:f>Sheet1!$B$2:$B$8</c:f>
              <c:numCache>
                <c:formatCode>###0.0%</c:formatCode>
                <c:ptCount val="7"/>
                <c:pt idx="0">
                  <c:v>0.4838709677419355</c:v>
                </c:pt>
                <c:pt idx="1">
                  <c:v>0.54838709677419351</c:v>
                </c:pt>
                <c:pt idx="2">
                  <c:v>0.45161290322580638</c:v>
                </c:pt>
                <c:pt idx="3">
                  <c:v>0.4838709677419355</c:v>
                </c:pt>
                <c:pt idx="4">
                  <c:v>0.5161290322580645</c:v>
                </c:pt>
                <c:pt idx="5">
                  <c:v>4.8387096774193547E-2</c:v>
                </c:pt>
                <c:pt idx="6">
                  <c:v>3.2258064516129031E-2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17-4E6C-A811-FF1E380005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Sverige</c:v>
                </c:pt>
              </c:strCache>
            </c:strRef>
          </c:tx>
          <c:spPr>
            <a:solidFill>
              <a:srgbClr val="EDEDED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Att fler bär munskydd</c:v>
                </c:pt>
                <c:pt idx="1">
                  <c:v>Att saker som vidrörs ofta (ex handtag) torkas av och desinficeras</c:v>
                </c:pt>
                <c:pt idx="2">
                  <c:v>Att allmänna ytor desinficeras</c:v>
                </c:pt>
                <c:pt idx="3">
                  <c:v>Att lokalerna städas oftare</c:v>
                </c:pt>
                <c:pt idx="4">
                  <c:v>Att toaletter städas oftare</c:v>
                </c:pt>
                <c:pt idx="5">
                  <c:v>Inget av ovanstående</c:v>
                </c:pt>
                <c:pt idx="6">
                  <c:v>Vet ej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0.59018000000000004</c:v>
                </c:pt>
                <c:pt idx="1">
                  <c:v>0.64278599999999997</c:v>
                </c:pt>
                <c:pt idx="2">
                  <c:v>0.54208400000000001</c:v>
                </c:pt>
                <c:pt idx="3">
                  <c:v>0.48396800000000001</c:v>
                </c:pt>
                <c:pt idx="4">
                  <c:v>0.491483</c:v>
                </c:pt>
                <c:pt idx="5">
                  <c:v>6.2625E-2</c:v>
                </c:pt>
                <c:pt idx="6">
                  <c:v>4.9098000000000003E-2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64-4063-8EAC-2474E1B68A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92437231"/>
        <c:axId val="892437647"/>
      </c:barChart>
      <c:catAx>
        <c:axId val="892437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92437647"/>
        <c:crosses val="autoZero"/>
        <c:auto val="1"/>
        <c:lblAlgn val="ctr"/>
        <c:lblOffset val="100"/>
        <c:noMultiLvlLbl val="0"/>
      </c:catAx>
      <c:valAx>
        <c:axId val="892437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92437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Västerbotten</c:v>
                </c:pt>
              </c:strCache>
            </c:strRef>
          </c:tx>
          <c:spPr>
            <a:solidFill>
              <a:srgbClr val="1E666E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Att fler bär munskydd</c:v>
                </c:pt>
                <c:pt idx="1">
                  <c:v>Att saker som vidrörs ofta (ex handtag) torkas av och desinficeras</c:v>
                </c:pt>
                <c:pt idx="2">
                  <c:v>Att allmänna ytor desinficeras</c:v>
                </c:pt>
                <c:pt idx="3">
                  <c:v>Att lokalerna städas oftare</c:v>
                </c:pt>
                <c:pt idx="4">
                  <c:v>Att toaletter städas oftare</c:v>
                </c:pt>
                <c:pt idx="5">
                  <c:v>Inget av ovanstående</c:v>
                </c:pt>
                <c:pt idx="6">
                  <c:v>Vet ej</c:v>
                </c:pt>
              </c:strCache>
            </c:strRef>
          </c:cat>
          <c:val>
            <c:numRef>
              <c:f>Sheet1!$B$2:$B$8</c:f>
              <c:numCache>
                <c:formatCode>###0.0%</c:formatCode>
                <c:ptCount val="7"/>
                <c:pt idx="0">
                  <c:v>0.69841269841269837</c:v>
                </c:pt>
                <c:pt idx="1">
                  <c:v>0.66666666666666652</c:v>
                </c:pt>
                <c:pt idx="2">
                  <c:v>0.61904761904761907</c:v>
                </c:pt>
                <c:pt idx="3">
                  <c:v>0.47619047619047611</c:v>
                </c:pt>
                <c:pt idx="4">
                  <c:v>0.47619047619047611</c:v>
                </c:pt>
                <c:pt idx="5">
                  <c:v>4.7619047619047616E-2</c:v>
                </c:pt>
                <c:pt idx="6">
                  <c:v>1.5873015873015872E-2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17-4E6C-A811-FF1E380005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Sverige</c:v>
                </c:pt>
              </c:strCache>
            </c:strRef>
          </c:tx>
          <c:spPr>
            <a:solidFill>
              <a:srgbClr val="EDEDED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Att fler bär munskydd</c:v>
                </c:pt>
                <c:pt idx="1">
                  <c:v>Att saker som vidrörs ofta (ex handtag) torkas av och desinficeras</c:v>
                </c:pt>
                <c:pt idx="2">
                  <c:v>Att allmänna ytor desinficeras</c:v>
                </c:pt>
                <c:pt idx="3">
                  <c:v>Att lokalerna städas oftare</c:v>
                </c:pt>
                <c:pt idx="4">
                  <c:v>Att toaletter städas oftare</c:v>
                </c:pt>
                <c:pt idx="5">
                  <c:v>Inget av ovanstående</c:v>
                </c:pt>
                <c:pt idx="6">
                  <c:v>Vet ej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0.59018000000000004</c:v>
                </c:pt>
                <c:pt idx="1">
                  <c:v>0.64278599999999997</c:v>
                </c:pt>
                <c:pt idx="2">
                  <c:v>0.54208400000000001</c:v>
                </c:pt>
                <c:pt idx="3">
                  <c:v>0.48396800000000001</c:v>
                </c:pt>
                <c:pt idx="4">
                  <c:v>0.491483</c:v>
                </c:pt>
                <c:pt idx="5">
                  <c:v>6.2625E-2</c:v>
                </c:pt>
                <c:pt idx="6">
                  <c:v>4.9098000000000003E-2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53-438E-BAEC-C769A8F828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92437231"/>
        <c:axId val="892437647"/>
      </c:barChart>
      <c:catAx>
        <c:axId val="892437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92437647"/>
        <c:crosses val="autoZero"/>
        <c:auto val="1"/>
        <c:lblAlgn val="ctr"/>
        <c:lblOffset val="100"/>
        <c:noMultiLvlLbl val="0"/>
      </c:catAx>
      <c:valAx>
        <c:axId val="892437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92437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Västernorrland</c:v>
                </c:pt>
              </c:strCache>
            </c:strRef>
          </c:tx>
          <c:spPr>
            <a:solidFill>
              <a:srgbClr val="1E666E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Att fler bär munskydd</c:v>
                </c:pt>
                <c:pt idx="1">
                  <c:v>Att saker som vidrörs ofta (ex handtag) torkas av och desinficeras</c:v>
                </c:pt>
                <c:pt idx="2">
                  <c:v>Att allmänna ytor desinficeras</c:v>
                </c:pt>
                <c:pt idx="3">
                  <c:v>Att lokalerna städas oftare</c:v>
                </c:pt>
                <c:pt idx="4">
                  <c:v>Att toaletter städas oftare</c:v>
                </c:pt>
                <c:pt idx="5">
                  <c:v>Inget av ovanstående</c:v>
                </c:pt>
                <c:pt idx="6">
                  <c:v>Vet ej</c:v>
                </c:pt>
              </c:strCache>
            </c:strRef>
          </c:cat>
          <c:val>
            <c:numRef>
              <c:f>Sheet1!$B$2:$B$8</c:f>
              <c:numCache>
                <c:formatCode>###0.0%</c:formatCode>
                <c:ptCount val="7"/>
                <c:pt idx="0">
                  <c:v>0.55932203389830504</c:v>
                </c:pt>
                <c:pt idx="1">
                  <c:v>0.74576271186440679</c:v>
                </c:pt>
                <c:pt idx="2">
                  <c:v>0.66101694915254239</c:v>
                </c:pt>
                <c:pt idx="3">
                  <c:v>0.55932203389830504</c:v>
                </c:pt>
                <c:pt idx="4">
                  <c:v>0.6271186440677966</c:v>
                </c:pt>
                <c:pt idx="5">
                  <c:v>3.3898305084745763E-2</c:v>
                </c:pt>
                <c:pt idx="6">
                  <c:v>6.7796610169491525E-2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17-4E6C-A811-FF1E380005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Sverige</c:v>
                </c:pt>
              </c:strCache>
            </c:strRef>
          </c:tx>
          <c:spPr>
            <a:solidFill>
              <a:srgbClr val="EDEDED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Att fler bär munskydd</c:v>
                </c:pt>
                <c:pt idx="1">
                  <c:v>Att saker som vidrörs ofta (ex handtag) torkas av och desinficeras</c:v>
                </c:pt>
                <c:pt idx="2">
                  <c:v>Att allmänna ytor desinficeras</c:v>
                </c:pt>
                <c:pt idx="3">
                  <c:v>Att lokalerna städas oftare</c:v>
                </c:pt>
                <c:pt idx="4">
                  <c:v>Att toaletter städas oftare</c:v>
                </c:pt>
                <c:pt idx="5">
                  <c:v>Inget av ovanstående</c:v>
                </c:pt>
                <c:pt idx="6">
                  <c:v>Vet ej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0.59018000000000004</c:v>
                </c:pt>
                <c:pt idx="1">
                  <c:v>0.64278599999999997</c:v>
                </c:pt>
                <c:pt idx="2">
                  <c:v>0.54208400000000001</c:v>
                </c:pt>
                <c:pt idx="3">
                  <c:v>0.48396800000000001</c:v>
                </c:pt>
                <c:pt idx="4">
                  <c:v>0.491483</c:v>
                </c:pt>
                <c:pt idx="5">
                  <c:v>6.2625E-2</c:v>
                </c:pt>
                <c:pt idx="6">
                  <c:v>4.9098000000000003E-2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3F-423F-B73E-7D6702C380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92437231"/>
        <c:axId val="892437647"/>
      </c:barChart>
      <c:catAx>
        <c:axId val="892437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92437647"/>
        <c:crosses val="autoZero"/>
        <c:auto val="1"/>
        <c:lblAlgn val="ctr"/>
        <c:lblOffset val="100"/>
        <c:noMultiLvlLbl val="0"/>
      </c:catAx>
      <c:valAx>
        <c:axId val="892437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92437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DataSheet!$C$1</c:f>
              <c:strCache>
                <c:ptCount val="1"/>
                <c:pt idx="0">
                  <c:v>Mycket osäkert</c:v>
                </c:pt>
              </c:strCache>
            </c:strRef>
          </c:tx>
          <c:spPr>
            <a:solidFill>
              <a:srgbClr val="EDEDED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0000"/>
                    </a:solidFill>
                    <a:latin typeface="+mj-lt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DataSheet!$B$2:$B$6</c:f>
              <c:strCache>
                <c:ptCount val="5"/>
                <c:pt idx="0">
                  <c:v>Matbutik</c:v>
                </c:pt>
                <c:pt idx="1">
                  <c:v>Min arbetsplats</c:v>
                </c:pt>
                <c:pt idx="2">
                  <c:v>Apotek</c:v>
                </c:pt>
                <c:pt idx="3">
                  <c:v>Köpcentrum</c:v>
                </c:pt>
                <c:pt idx="4">
                  <c:v>Kollektivtrafik</c:v>
                </c:pt>
              </c:strCache>
            </c:strRef>
          </c:cat>
          <c:val>
            <c:numRef>
              <c:f>DataSheet!$C$2:$C$6</c:f>
              <c:numCache>
                <c:formatCode>General</c:formatCode>
                <c:ptCount val="5"/>
                <c:pt idx="0">
                  <c:v>5.5135999999999998E-2</c:v>
                </c:pt>
                <c:pt idx="1">
                  <c:v>5.6582E-2</c:v>
                </c:pt>
                <c:pt idx="2">
                  <c:v>3.0863999999999999E-2</c:v>
                </c:pt>
                <c:pt idx="3">
                  <c:v>8.5900000000000004E-2</c:v>
                </c:pt>
                <c:pt idx="4">
                  <c:v>0.165158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F6-4992-A030-19564EC76F4E}"/>
            </c:ext>
          </c:extLst>
        </c:ser>
        <c:ser>
          <c:idx val="1"/>
          <c:order val="1"/>
          <c:tx>
            <c:strRef>
              <c:f>DataSheet!$D$1</c:f>
              <c:strCache>
                <c:ptCount val="1"/>
                <c:pt idx="0">
                  <c:v>Ganska osäkert</c:v>
                </c:pt>
              </c:strCache>
            </c:strRef>
          </c:tx>
          <c:spPr>
            <a:solidFill>
              <a:srgbClr val="1E666E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+mj-lt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DataSheet!$B$2:$B$6</c:f>
              <c:strCache>
                <c:ptCount val="5"/>
                <c:pt idx="0">
                  <c:v>Matbutik</c:v>
                </c:pt>
                <c:pt idx="1">
                  <c:v>Min arbetsplats</c:v>
                </c:pt>
                <c:pt idx="2">
                  <c:v>Apotek</c:v>
                </c:pt>
                <c:pt idx="3">
                  <c:v>Köpcentrum</c:v>
                </c:pt>
                <c:pt idx="4">
                  <c:v>Kollektivtrafik</c:v>
                </c:pt>
              </c:strCache>
            </c:strRef>
          </c:cat>
          <c:val>
            <c:numRef>
              <c:f>DataSheet!$D$2:$D$6</c:f>
              <c:numCache>
                <c:formatCode>General</c:formatCode>
                <c:ptCount val="5"/>
                <c:pt idx="0">
                  <c:v>0.16134599999999999</c:v>
                </c:pt>
                <c:pt idx="1">
                  <c:v>0.103926</c:v>
                </c:pt>
                <c:pt idx="2">
                  <c:v>0.120988</c:v>
                </c:pt>
                <c:pt idx="3">
                  <c:v>0.16855800000000001</c:v>
                </c:pt>
                <c:pt idx="4">
                  <c:v>0.208145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F6-4992-A030-19564EC76F4E}"/>
            </c:ext>
          </c:extLst>
        </c:ser>
        <c:ser>
          <c:idx val="2"/>
          <c:order val="2"/>
          <c:tx>
            <c:strRef>
              <c:f>DataSheet!$E$1</c:f>
              <c:strCache>
                <c:ptCount val="1"/>
                <c:pt idx="0">
                  <c:v>Varken säkert eller osäkert</c:v>
                </c:pt>
              </c:strCache>
            </c:strRef>
          </c:tx>
          <c:spPr>
            <a:solidFill>
              <a:srgbClr val="657B71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EDEDED"/>
                    </a:solidFill>
                    <a:latin typeface="+mj-lt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DataSheet!$B$2:$B$6</c:f>
              <c:strCache>
                <c:ptCount val="5"/>
                <c:pt idx="0">
                  <c:v>Matbutik</c:v>
                </c:pt>
                <c:pt idx="1">
                  <c:v>Min arbetsplats</c:v>
                </c:pt>
                <c:pt idx="2">
                  <c:v>Apotek</c:v>
                </c:pt>
                <c:pt idx="3">
                  <c:v>Köpcentrum</c:v>
                </c:pt>
                <c:pt idx="4">
                  <c:v>Kollektivtrafik</c:v>
                </c:pt>
              </c:strCache>
            </c:strRef>
          </c:cat>
          <c:val>
            <c:numRef>
              <c:f>DataSheet!$E$2:$E$6</c:f>
              <c:numCache>
                <c:formatCode>General</c:formatCode>
                <c:ptCount val="5"/>
                <c:pt idx="0">
                  <c:v>0.33255899999999999</c:v>
                </c:pt>
                <c:pt idx="1">
                  <c:v>0.21247099999999999</c:v>
                </c:pt>
                <c:pt idx="2">
                  <c:v>0.265432</c:v>
                </c:pt>
                <c:pt idx="3">
                  <c:v>0.28687200000000002</c:v>
                </c:pt>
                <c:pt idx="4">
                  <c:v>0.21945700000000001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F6-4992-A030-19564EC76F4E}"/>
            </c:ext>
          </c:extLst>
        </c:ser>
        <c:ser>
          <c:idx val="3"/>
          <c:order val="3"/>
          <c:tx>
            <c:strRef>
              <c:f>DataSheet!$F$1</c:f>
              <c:strCache>
                <c:ptCount val="1"/>
                <c:pt idx="0">
                  <c:v>Ganska säkert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+mj-lt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DataSheet!$B$2:$B$6</c:f>
              <c:strCache>
                <c:ptCount val="5"/>
                <c:pt idx="0">
                  <c:v>Matbutik</c:v>
                </c:pt>
                <c:pt idx="1">
                  <c:v>Min arbetsplats</c:v>
                </c:pt>
                <c:pt idx="2">
                  <c:v>Apotek</c:v>
                </c:pt>
                <c:pt idx="3">
                  <c:v>Köpcentrum</c:v>
                </c:pt>
                <c:pt idx="4">
                  <c:v>Kollektivtrafik</c:v>
                </c:pt>
              </c:strCache>
            </c:strRef>
          </c:cat>
          <c:val>
            <c:numRef>
              <c:f>DataSheet!$F$2:$F$6</c:f>
              <c:numCache>
                <c:formatCode>General</c:formatCode>
                <c:ptCount val="5"/>
                <c:pt idx="0">
                  <c:v>0.32617499999999999</c:v>
                </c:pt>
                <c:pt idx="1">
                  <c:v>0.33371800000000001</c:v>
                </c:pt>
                <c:pt idx="2">
                  <c:v>0.38148100000000001</c:v>
                </c:pt>
                <c:pt idx="3">
                  <c:v>0.28687200000000002</c:v>
                </c:pt>
                <c:pt idx="4">
                  <c:v>0.24434400000000001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CF6-4992-A030-19564EC76F4E}"/>
            </c:ext>
          </c:extLst>
        </c:ser>
        <c:ser>
          <c:idx val="4"/>
          <c:order val="4"/>
          <c:tx>
            <c:strRef>
              <c:f>DataSheet!$G$1</c:f>
              <c:strCache>
                <c:ptCount val="1"/>
                <c:pt idx="0">
                  <c:v>Mycket säkert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+mj-lt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DataSheet!$B$2:$B$6</c:f>
              <c:strCache>
                <c:ptCount val="5"/>
                <c:pt idx="0">
                  <c:v>Matbutik</c:v>
                </c:pt>
                <c:pt idx="1">
                  <c:v>Min arbetsplats</c:v>
                </c:pt>
                <c:pt idx="2">
                  <c:v>Apotek</c:v>
                </c:pt>
                <c:pt idx="3">
                  <c:v>Köpcentrum</c:v>
                </c:pt>
                <c:pt idx="4">
                  <c:v>Kollektivtrafik</c:v>
                </c:pt>
              </c:strCache>
            </c:strRef>
          </c:cat>
          <c:val>
            <c:numRef>
              <c:f>DataSheet!$G$2:$G$6</c:f>
              <c:numCache>
                <c:formatCode>General</c:formatCode>
                <c:ptCount val="5"/>
                <c:pt idx="0">
                  <c:v>0.11781800000000001</c:v>
                </c:pt>
                <c:pt idx="1">
                  <c:v>0.28637400000000002</c:v>
                </c:pt>
                <c:pt idx="2">
                  <c:v>0.19259299999999999</c:v>
                </c:pt>
                <c:pt idx="3">
                  <c:v>0.158833</c:v>
                </c:pt>
                <c:pt idx="4">
                  <c:v>0.15384600000000001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CF6-4992-A030-19564EC76F4E}"/>
            </c:ext>
          </c:extLst>
        </c:ser>
        <c:ser>
          <c:idx val="5"/>
          <c:order val="5"/>
          <c:tx>
            <c:strRef>
              <c:f>DataSheet!$H$1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DataSheet!$B$2:$B$6</c:f>
              <c:strCache>
                <c:ptCount val="5"/>
                <c:pt idx="0">
                  <c:v>Matbutik</c:v>
                </c:pt>
                <c:pt idx="1">
                  <c:v>Min arbetsplats</c:v>
                </c:pt>
                <c:pt idx="2">
                  <c:v>Apotek</c:v>
                </c:pt>
                <c:pt idx="3">
                  <c:v>Köpcentrum</c:v>
                </c:pt>
                <c:pt idx="4">
                  <c:v>Kollektivtrafik</c:v>
                </c:pt>
              </c:strCache>
            </c:strRef>
          </c:cat>
          <c:val>
            <c:numRef>
              <c:f>DataSheet!$H$2:$H$6</c:f>
              <c:numCache>
                <c:formatCode>General</c:formatCode>
                <c:ptCount val="5"/>
                <c:pt idx="0">
                  <c:v>6.9649999999999998E-3</c:v>
                </c:pt>
                <c:pt idx="1">
                  <c:v>6.9280000000000001E-3</c:v>
                </c:pt>
                <c:pt idx="2">
                  <c:v>8.6420000000000004E-3</c:v>
                </c:pt>
                <c:pt idx="3">
                  <c:v>1.2966E-2</c:v>
                </c:pt>
                <c:pt idx="4">
                  <c:v>9.0500000000000008E-3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CF6-4992-A030-19564EC76F4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solidFill>
              <a:srgbClr val="DDDDDD"/>
            </a:solidFill>
          </a:ln>
        </c:spPr>
        <c:txPr>
          <a:bodyPr/>
          <a:lstStyle/>
          <a:p>
            <a:pPr>
              <a:defRPr sz="900" spc="50">
                <a:solidFill>
                  <a:srgbClr val="000000"/>
                </a:solidFill>
                <a:latin typeface="Almega Sans" panose="00000500000000000000" pitchFamily="2" charset="0"/>
              </a:defRPr>
            </a:pPr>
            <a:endParaRPr lang="sv-SE"/>
          </a:p>
        </c:txPr>
        <c:crossAx val="46285952"/>
        <c:crosses val="autoZero"/>
        <c:auto val="1"/>
        <c:lblAlgn val="ctr"/>
        <c:lblOffset val="100"/>
        <c:noMultiLvlLbl val="0"/>
      </c:catAx>
      <c:valAx>
        <c:axId val="46285952"/>
        <c:scaling>
          <c:orientation val="minMax"/>
          <c:max val="1"/>
          <c:min val="0"/>
        </c:scaling>
        <c:delete val="0"/>
        <c:axPos val="b"/>
        <c:majorGridlines>
          <c:spPr>
            <a:ln>
              <a:solidFill>
                <a:srgbClr val="DDDDDD"/>
              </a:solidFill>
            </a:ln>
            <a:effectLst/>
          </c:spPr>
        </c:majorGridlines>
        <c:numFmt formatCode="0%;0%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700" spc="50">
                <a:solidFill>
                  <a:schemeClr val="tx1">
                    <a:lumMod val="166234"/>
                  </a:schemeClr>
                </a:solidFill>
              </a:defRPr>
            </a:pPr>
            <a:endParaRPr lang="sv-SE"/>
          </a:p>
        </c:txPr>
        <c:crossAx val="54877568"/>
        <c:crosses val="max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0.20182865597556318"/>
          <c:y val="1.7349726775956285E-2"/>
          <c:w val="0.71878445971744942"/>
          <c:h val="5.6369535519125685E-2"/>
        </c:manualLayout>
      </c:layout>
      <c:overlay val="0"/>
      <c:spPr>
        <a:noFill/>
      </c:spPr>
      <c:txPr>
        <a:bodyPr/>
        <a:lstStyle/>
        <a:p>
          <a:pPr>
            <a:defRPr sz="1050" spc="50">
              <a:solidFill>
                <a:srgbClr val="000000"/>
              </a:solidFill>
              <a:latin typeface="+mj-lt"/>
            </a:defRPr>
          </a:pPr>
          <a:endParaRPr lang="sv-SE"/>
        </a:p>
      </c:txPr>
    </c:legend>
    <c:plotVisOnly val="1"/>
    <c:dispBlanksAs val="zero"/>
    <c:showDLblsOverMax val="1"/>
  </c:chart>
  <c:spPr>
    <a:noFill/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Västra Götaland</c:v>
                </c:pt>
              </c:strCache>
            </c:strRef>
          </c:tx>
          <c:spPr>
            <a:solidFill>
              <a:srgbClr val="1E666E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Att fler bär munskydd</c:v>
                </c:pt>
                <c:pt idx="1">
                  <c:v>Att saker som vidrörs ofta (ex handtag) torkas av och desinficeras</c:v>
                </c:pt>
                <c:pt idx="2">
                  <c:v>Att allmänna ytor desinficeras</c:v>
                </c:pt>
                <c:pt idx="3">
                  <c:v>Att lokalerna städas oftare</c:v>
                </c:pt>
                <c:pt idx="4">
                  <c:v>Att toaletter städas oftare</c:v>
                </c:pt>
                <c:pt idx="5">
                  <c:v>Inget av ovanstående</c:v>
                </c:pt>
                <c:pt idx="6">
                  <c:v>Vet ej</c:v>
                </c:pt>
              </c:strCache>
            </c:strRef>
          </c:cat>
          <c:val>
            <c:numRef>
              <c:f>Sheet1!$B$2:$B$8</c:f>
              <c:numCache>
                <c:formatCode>###0.0%</c:formatCode>
                <c:ptCount val="7"/>
                <c:pt idx="0">
                  <c:v>0.58959537572254339</c:v>
                </c:pt>
                <c:pt idx="1">
                  <c:v>0.68497109826589597</c:v>
                </c:pt>
                <c:pt idx="2">
                  <c:v>0.54335260115606931</c:v>
                </c:pt>
                <c:pt idx="3">
                  <c:v>0.48554913294797686</c:v>
                </c:pt>
                <c:pt idx="4">
                  <c:v>0.5</c:v>
                </c:pt>
                <c:pt idx="5">
                  <c:v>4.0462427745664747E-2</c:v>
                </c:pt>
                <c:pt idx="6">
                  <c:v>4.9132947976878609E-2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17-4E6C-A811-FF1E380005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Sverige</c:v>
                </c:pt>
              </c:strCache>
            </c:strRef>
          </c:tx>
          <c:spPr>
            <a:solidFill>
              <a:srgbClr val="EDEDED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Att fler bär munskydd</c:v>
                </c:pt>
                <c:pt idx="1">
                  <c:v>Att saker som vidrörs ofta (ex handtag) torkas av och desinficeras</c:v>
                </c:pt>
                <c:pt idx="2">
                  <c:v>Att allmänna ytor desinficeras</c:v>
                </c:pt>
                <c:pt idx="3">
                  <c:v>Att lokalerna städas oftare</c:v>
                </c:pt>
                <c:pt idx="4">
                  <c:v>Att toaletter städas oftare</c:v>
                </c:pt>
                <c:pt idx="5">
                  <c:v>Inget av ovanstående</c:v>
                </c:pt>
                <c:pt idx="6">
                  <c:v>Vet ej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0.59018000000000004</c:v>
                </c:pt>
                <c:pt idx="1">
                  <c:v>0.64278599999999997</c:v>
                </c:pt>
                <c:pt idx="2">
                  <c:v>0.54208400000000001</c:v>
                </c:pt>
                <c:pt idx="3">
                  <c:v>0.48396800000000001</c:v>
                </c:pt>
                <c:pt idx="4">
                  <c:v>0.491483</c:v>
                </c:pt>
                <c:pt idx="5">
                  <c:v>6.2625E-2</c:v>
                </c:pt>
                <c:pt idx="6">
                  <c:v>4.9098000000000003E-2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F0-4C4F-811B-801EE7E233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92437231"/>
        <c:axId val="892437647"/>
      </c:barChart>
      <c:catAx>
        <c:axId val="892437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92437647"/>
        <c:crosses val="autoZero"/>
        <c:auto val="1"/>
        <c:lblAlgn val="ctr"/>
        <c:lblOffset val="100"/>
        <c:noMultiLvlLbl val="0"/>
      </c:catAx>
      <c:valAx>
        <c:axId val="892437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92437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Örebro</c:v>
                </c:pt>
              </c:strCache>
            </c:strRef>
          </c:tx>
          <c:spPr>
            <a:solidFill>
              <a:srgbClr val="1E666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E66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D96-4339-8D0A-778AEEA72500}"/>
              </c:ext>
            </c:extLst>
          </c:dPt>
          <c:dPt>
            <c:idx val="1"/>
            <c:invertIfNegative val="0"/>
            <c:bubble3D val="0"/>
            <c:spPr>
              <a:solidFill>
                <a:srgbClr val="1E66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96-4339-8D0A-778AEEA72500}"/>
              </c:ext>
            </c:extLst>
          </c:dPt>
          <c:dPt>
            <c:idx val="2"/>
            <c:invertIfNegative val="0"/>
            <c:bubble3D val="0"/>
            <c:spPr>
              <a:solidFill>
                <a:srgbClr val="1E66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D96-4339-8D0A-778AEEA72500}"/>
              </c:ext>
            </c:extLst>
          </c:dPt>
          <c:dPt>
            <c:idx val="3"/>
            <c:invertIfNegative val="0"/>
            <c:bubble3D val="0"/>
            <c:spPr>
              <a:solidFill>
                <a:srgbClr val="1E66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D96-4339-8D0A-778AEEA72500}"/>
              </c:ext>
            </c:extLst>
          </c:dPt>
          <c:dPt>
            <c:idx val="4"/>
            <c:invertIfNegative val="0"/>
            <c:bubble3D val="0"/>
            <c:spPr>
              <a:solidFill>
                <a:srgbClr val="1E66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D96-4339-8D0A-778AEEA72500}"/>
              </c:ext>
            </c:extLst>
          </c:dPt>
          <c:dPt>
            <c:idx val="5"/>
            <c:invertIfNegative val="0"/>
            <c:bubble3D val="0"/>
            <c:spPr>
              <a:solidFill>
                <a:srgbClr val="1E66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D96-4339-8D0A-778AEEA72500}"/>
              </c:ext>
            </c:extLst>
          </c:dPt>
          <c:dPt>
            <c:idx val="6"/>
            <c:invertIfNegative val="0"/>
            <c:bubble3D val="0"/>
            <c:spPr>
              <a:solidFill>
                <a:srgbClr val="1E66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D96-4339-8D0A-778AEEA72500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Att fler bär munskydd</c:v>
                </c:pt>
                <c:pt idx="1">
                  <c:v>Att saker som vidrörs ofta (ex handtag) torkas av och desinficeras</c:v>
                </c:pt>
                <c:pt idx="2">
                  <c:v>Att allmänna ytor desinficeras</c:v>
                </c:pt>
                <c:pt idx="3">
                  <c:v>Att lokalerna städas oftare</c:v>
                </c:pt>
                <c:pt idx="4">
                  <c:v>Att toaletter städas oftare</c:v>
                </c:pt>
                <c:pt idx="5">
                  <c:v>Inget av ovanstående</c:v>
                </c:pt>
                <c:pt idx="6">
                  <c:v>Vet ej</c:v>
                </c:pt>
              </c:strCache>
            </c:strRef>
          </c:cat>
          <c:val>
            <c:numRef>
              <c:f>Sheet1!$B$2:$B$8</c:f>
              <c:numCache>
                <c:formatCode>###0.0%</c:formatCode>
                <c:ptCount val="7"/>
                <c:pt idx="0">
                  <c:v>0.53030303030303028</c:v>
                </c:pt>
                <c:pt idx="1">
                  <c:v>0.62121212121212122</c:v>
                </c:pt>
                <c:pt idx="2">
                  <c:v>0.53030303030303028</c:v>
                </c:pt>
                <c:pt idx="3">
                  <c:v>0.46969696969696967</c:v>
                </c:pt>
                <c:pt idx="4">
                  <c:v>0.43939393939393939</c:v>
                </c:pt>
                <c:pt idx="5">
                  <c:v>7.575757575757576E-2</c:v>
                </c:pt>
                <c:pt idx="6">
                  <c:v>7.575757575757576E-2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17-4E6C-A811-FF1E380005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Sverige</c:v>
                </c:pt>
              </c:strCache>
            </c:strRef>
          </c:tx>
          <c:spPr>
            <a:solidFill>
              <a:srgbClr val="EDEDED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Att fler bär munskydd</c:v>
                </c:pt>
                <c:pt idx="1">
                  <c:v>Att saker som vidrörs ofta (ex handtag) torkas av och desinficeras</c:v>
                </c:pt>
                <c:pt idx="2">
                  <c:v>Att allmänna ytor desinficeras</c:v>
                </c:pt>
                <c:pt idx="3">
                  <c:v>Att lokalerna städas oftare</c:v>
                </c:pt>
                <c:pt idx="4">
                  <c:v>Att toaletter städas oftare</c:v>
                </c:pt>
                <c:pt idx="5">
                  <c:v>Inget av ovanstående</c:v>
                </c:pt>
                <c:pt idx="6">
                  <c:v>Vet ej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0.59018000000000004</c:v>
                </c:pt>
                <c:pt idx="1">
                  <c:v>0.64278599999999997</c:v>
                </c:pt>
                <c:pt idx="2">
                  <c:v>0.54208400000000001</c:v>
                </c:pt>
                <c:pt idx="3">
                  <c:v>0.48396800000000001</c:v>
                </c:pt>
                <c:pt idx="4">
                  <c:v>0.491483</c:v>
                </c:pt>
                <c:pt idx="5">
                  <c:v>6.2625E-2</c:v>
                </c:pt>
                <c:pt idx="6">
                  <c:v>4.9098000000000003E-2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A6-4CBF-ADBA-5004DE4982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92437231"/>
        <c:axId val="892437647"/>
      </c:barChart>
      <c:catAx>
        <c:axId val="892437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92437647"/>
        <c:crosses val="autoZero"/>
        <c:auto val="1"/>
        <c:lblAlgn val="ctr"/>
        <c:lblOffset val="100"/>
        <c:noMultiLvlLbl val="0"/>
      </c:catAx>
      <c:valAx>
        <c:axId val="892437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92437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Östergötland</c:v>
                </c:pt>
              </c:strCache>
            </c:strRef>
          </c:tx>
          <c:spPr>
            <a:solidFill>
              <a:srgbClr val="1E666E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Att fler bär munskydd</c:v>
                </c:pt>
                <c:pt idx="1">
                  <c:v>Att saker som vidrörs ofta (ex handtag) torkas av och desinficeras</c:v>
                </c:pt>
                <c:pt idx="2">
                  <c:v>Att allmänna ytor desinficeras</c:v>
                </c:pt>
                <c:pt idx="3">
                  <c:v>Att lokalerna städas oftare</c:v>
                </c:pt>
                <c:pt idx="4">
                  <c:v>Att toaletter städas oftare</c:v>
                </c:pt>
                <c:pt idx="5">
                  <c:v>Inget av ovanstående</c:v>
                </c:pt>
                <c:pt idx="6">
                  <c:v>Vet ej</c:v>
                </c:pt>
              </c:strCache>
            </c:strRef>
          </c:cat>
          <c:val>
            <c:numRef>
              <c:f>Sheet1!$B$2:$B$8</c:f>
              <c:numCache>
                <c:formatCode>###0.0%</c:formatCode>
                <c:ptCount val="7"/>
                <c:pt idx="0">
                  <c:v>0.550561797752809</c:v>
                </c:pt>
                <c:pt idx="1">
                  <c:v>0.67415730337078661</c:v>
                </c:pt>
                <c:pt idx="2">
                  <c:v>0.550561797752809</c:v>
                </c:pt>
                <c:pt idx="3">
                  <c:v>0.550561797752809</c:v>
                </c:pt>
                <c:pt idx="4">
                  <c:v>0.4943820224719101</c:v>
                </c:pt>
                <c:pt idx="5">
                  <c:v>4.4943820224719107E-2</c:v>
                </c:pt>
                <c:pt idx="6">
                  <c:v>3.3707865168539325E-2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17-4E6C-A811-FF1E380005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Sverige</c:v>
                </c:pt>
              </c:strCache>
            </c:strRef>
          </c:tx>
          <c:spPr>
            <a:solidFill>
              <a:srgbClr val="EDEDED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Att fler bär munskydd</c:v>
                </c:pt>
                <c:pt idx="1">
                  <c:v>Att saker som vidrörs ofta (ex handtag) torkas av och desinficeras</c:v>
                </c:pt>
                <c:pt idx="2">
                  <c:v>Att allmänna ytor desinficeras</c:v>
                </c:pt>
                <c:pt idx="3">
                  <c:v>Att lokalerna städas oftare</c:v>
                </c:pt>
                <c:pt idx="4">
                  <c:v>Att toaletter städas oftare</c:v>
                </c:pt>
                <c:pt idx="5">
                  <c:v>Inget av ovanstående</c:v>
                </c:pt>
                <c:pt idx="6">
                  <c:v>Vet ej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0.59018000000000004</c:v>
                </c:pt>
                <c:pt idx="1">
                  <c:v>0.64278599999999997</c:v>
                </c:pt>
                <c:pt idx="2">
                  <c:v>0.54208400000000001</c:v>
                </c:pt>
                <c:pt idx="3">
                  <c:v>0.48396800000000001</c:v>
                </c:pt>
                <c:pt idx="4">
                  <c:v>0.491483</c:v>
                </c:pt>
                <c:pt idx="5">
                  <c:v>6.2625E-2</c:v>
                </c:pt>
                <c:pt idx="6">
                  <c:v>4.9098000000000003E-2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94-49E2-A471-097C6B167F0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92437231"/>
        <c:axId val="892437647"/>
      </c:barChart>
      <c:catAx>
        <c:axId val="892437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92437647"/>
        <c:crosses val="autoZero"/>
        <c:auto val="1"/>
        <c:lblAlgn val="ctr"/>
        <c:lblOffset val="100"/>
        <c:noMultiLvlLbl val="0"/>
      </c:catAx>
      <c:valAx>
        <c:axId val="892437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92437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470199436749231E-2"/>
          <c:y val="2.1120458369539959E-2"/>
          <c:w val="0.94014780542943077"/>
          <c:h val="0.73569376587466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Att fler bär munskydd</c:v>
                </c:pt>
              </c:strCache>
            </c:strRef>
          </c:tx>
          <c:spPr>
            <a:solidFill>
              <a:srgbClr val="1E666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EDE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090-4341-8E40-5FA7EEA2FB9B}"/>
              </c:ext>
            </c:extLst>
          </c:dPt>
          <c:dPt>
            <c:idx val="4"/>
            <c:invertIfNegative val="0"/>
            <c:bubble3D val="0"/>
            <c:spPr>
              <a:solidFill>
                <a:srgbClr val="1E66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7EB-46CF-9C50-1B3604E5B4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Sverige</c:v>
                </c:pt>
                <c:pt idx="1">
                  <c:v>Norrbotten</c:v>
                </c:pt>
                <c:pt idx="2">
                  <c:v>Västerbotten</c:v>
                </c:pt>
                <c:pt idx="3">
                  <c:v>Skåne</c:v>
                </c:pt>
                <c:pt idx="4">
                  <c:v>Dalarna</c:v>
                </c:pt>
                <c:pt idx="5">
                  <c:v>Stockholm</c:v>
                </c:pt>
                <c:pt idx="6">
                  <c:v>Västra Götaland</c:v>
                </c:pt>
                <c:pt idx="7">
                  <c:v>Södermanland</c:v>
                </c:pt>
                <c:pt idx="8">
                  <c:v>Västernorrland</c:v>
                </c:pt>
                <c:pt idx="9">
                  <c:v>Östergötland</c:v>
                </c:pt>
                <c:pt idx="10">
                  <c:v>Örebro</c:v>
                </c:pt>
                <c:pt idx="11">
                  <c:v>Jönköping</c:v>
                </c:pt>
                <c:pt idx="12">
                  <c:v>Uppsala</c:v>
                </c:pt>
                <c:pt idx="13">
                  <c:v>Kalmar</c:v>
                </c:pt>
                <c:pt idx="14">
                  <c:v>Värmland</c:v>
                </c:pt>
                <c:pt idx="15">
                  <c:v>Gävleborg</c:v>
                </c:pt>
              </c:strCache>
            </c:strRef>
          </c:cat>
          <c:val>
            <c:numRef>
              <c:f>Sheet1!$B$2:$B$17</c:f>
              <c:numCache>
                <c:formatCode>###0.0%</c:formatCode>
                <c:ptCount val="16"/>
                <c:pt idx="0">
                  <c:v>0.59011482775836244</c:v>
                </c:pt>
                <c:pt idx="1">
                  <c:v>0.72580645161290325</c:v>
                </c:pt>
                <c:pt idx="2">
                  <c:v>0.69841269841269837</c:v>
                </c:pt>
                <c:pt idx="3">
                  <c:v>0.6772908366533863</c:v>
                </c:pt>
                <c:pt idx="4">
                  <c:v>0.61538461538461542</c:v>
                </c:pt>
                <c:pt idx="5">
                  <c:v>0.61358313817330212</c:v>
                </c:pt>
                <c:pt idx="6">
                  <c:v>0.58959537572254339</c:v>
                </c:pt>
                <c:pt idx="7">
                  <c:v>0.58064516129032262</c:v>
                </c:pt>
                <c:pt idx="8">
                  <c:v>0.55932203389830504</c:v>
                </c:pt>
                <c:pt idx="9">
                  <c:v>0.550561797752809</c:v>
                </c:pt>
                <c:pt idx="10">
                  <c:v>0.53030303030303028</c:v>
                </c:pt>
                <c:pt idx="11">
                  <c:v>0.52631578947368418</c:v>
                </c:pt>
                <c:pt idx="12">
                  <c:v>0.52112676056338025</c:v>
                </c:pt>
                <c:pt idx="13">
                  <c:v>0.51923076923076927</c:v>
                </c:pt>
                <c:pt idx="14">
                  <c:v>0.4838709677419355</c:v>
                </c:pt>
                <c:pt idx="15">
                  <c:v>0.44615384615384618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90-4341-8E40-5FA7EEA2FB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7688015"/>
        <c:axId val="1637690511"/>
      </c:barChart>
      <c:catAx>
        <c:axId val="1637688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1637690511"/>
        <c:crosses val="autoZero"/>
        <c:auto val="1"/>
        <c:lblAlgn val="ctr"/>
        <c:lblOffset val="100"/>
        <c:noMultiLvlLbl val="0"/>
      </c:catAx>
      <c:valAx>
        <c:axId val="1637690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637688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Att saker som vidrörs ofta (ex handtag) torkas av och desinficeras</c:v>
                </c:pt>
              </c:strCache>
            </c:strRef>
          </c:tx>
          <c:spPr>
            <a:solidFill>
              <a:srgbClr val="1E666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EDE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85D-4EE7-9A4F-D8576164BB0B}"/>
              </c:ext>
            </c:extLst>
          </c:dPt>
          <c:dPt>
            <c:idx val="2"/>
            <c:invertIfNegative val="0"/>
            <c:bubble3D val="0"/>
            <c:spPr>
              <a:solidFill>
                <a:srgbClr val="1E66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E52-4EE1-B070-86FF044C99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Sverige</c:v>
                </c:pt>
                <c:pt idx="1">
                  <c:v>Västernorrland</c:v>
                </c:pt>
                <c:pt idx="2">
                  <c:v>Dalarna</c:v>
                </c:pt>
                <c:pt idx="3">
                  <c:v>Västra Götaland</c:v>
                </c:pt>
                <c:pt idx="4">
                  <c:v>Jönköping</c:v>
                </c:pt>
                <c:pt idx="5">
                  <c:v>Södermanland</c:v>
                </c:pt>
                <c:pt idx="6">
                  <c:v>Östergötland</c:v>
                </c:pt>
                <c:pt idx="7">
                  <c:v>Västerbotten</c:v>
                </c:pt>
                <c:pt idx="8">
                  <c:v>Gävleborg</c:v>
                </c:pt>
                <c:pt idx="9">
                  <c:v>Kalmar</c:v>
                </c:pt>
                <c:pt idx="10">
                  <c:v>Uppsala</c:v>
                </c:pt>
                <c:pt idx="11">
                  <c:v>Skåne</c:v>
                </c:pt>
                <c:pt idx="12">
                  <c:v>Norrbotten</c:v>
                </c:pt>
                <c:pt idx="13">
                  <c:v>Örebro</c:v>
                </c:pt>
                <c:pt idx="14">
                  <c:v>Stockholm</c:v>
                </c:pt>
                <c:pt idx="15">
                  <c:v>Värmland</c:v>
                </c:pt>
              </c:strCache>
            </c:strRef>
          </c:cat>
          <c:val>
            <c:numRef>
              <c:f>Sheet1!$B$2:$B$17</c:f>
              <c:numCache>
                <c:formatCode>###0.0%</c:formatCode>
                <c:ptCount val="16"/>
                <c:pt idx="0">
                  <c:v>0.64253619570644038</c:v>
                </c:pt>
                <c:pt idx="1">
                  <c:v>0.74576271186440679</c:v>
                </c:pt>
                <c:pt idx="2">
                  <c:v>0.69230769230769229</c:v>
                </c:pt>
                <c:pt idx="3">
                  <c:v>0.68497109826589597</c:v>
                </c:pt>
                <c:pt idx="4">
                  <c:v>0.68421052631578949</c:v>
                </c:pt>
                <c:pt idx="5">
                  <c:v>0.67741935483870963</c:v>
                </c:pt>
                <c:pt idx="6">
                  <c:v>0.67415730337078661</c:v>
                </c:pt>
                <c:pt idx="7">
                  <c:v>0.66666666666666652</c:v>
                </c:pt>
                <c:pt idx="8">
                  <c:v>0.66153846153846141</c:v>
                </c:pt>
                <c:pt idx="9">
                  <c:v>0.65384615384615385</c:v>
                </c:pt>
                <c:pt idx="10">
                  <c:v>0.64788732394366211</c:v>
                </c:pt>
                <c:pt idx="11">
                  <c:v>0.63346613545816732</c:v>
                </c:pt>
                <c:pt idx="12">
                  <c:v>0.62903225806451613</c:v>
                </c:pt>
                <c:pt idx="13">
                  <c:v>0.62121212121212122</c:v>
                </c:pt>
                <c:pt idx="14">
                  <c:v>0.59718969555035128</c:v>
                </c:pt>
                <c:pt idx="15">
                  <c:v>0.54838709677419351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5D-4EE7-9A4F-D8576164B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8839503"/>
        <c:axId val="1198837007"/>
      </c:barChart>
      <c:catAx>
        <c:axId val="1198839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1198837007"/>
        <c:crosses val="autoZero"/>
        <c:auto val="1"/>
        <c:lblAlgn val="ctr"/>
        <c:lblOffset val="100"/>
        <c:noMultiLvlLbl val="0"/>
      </c:catAx>
      <c:valAx>
        <c:axId val="1198837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98839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Att allmänna ytor desinficeras</c:v>
                </c:pt>
              </c:strCache>
            </c:strRef>
          </c:tx>
          <c:spPr>
            <a:solidFill>
              <a:srgbClr val="1E666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EDE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76F-42F1-B041-C30076EA2F64}"/>
              </c:ext>
            </c:extLst>
          </c:dPt>
          <c:dPt>
            <c:idx val="2"/>
            <c:invertIfNegative val="0"/>
            <c:bubble3D val="0"/>
            <c:spPr>
              <a:solidFill>
                <a:srgbClr val="1E66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C9B-4DBF-B9B3-D389DECE2E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Sverige</c:v>
                </c:pt>
                <c:pt idx="1">
                  <c:v>Västernorrland</c:v>
                </c:pt>
                <c:pt idx="2">
                  <c:v>Dalarna</c:v>
                </c:pt>
                <c:pt idx="3">
                  <c:v>Västerbotten</c:v>
                </c:pt>
                <c:pt idx="4">
                  <c:v>Södermanland</c:v>
                </c:pt>
                <c:pt idx="5">
                  <c:v>Kalmar</c:v>
                </c:pt>
                <c:pt idx="6">
                  <c:v>Östergötland</c:v>
                </c:pt>
                <c:pt idx="7">
                  <c:v>Västra Götaland</c:v>
                </c:pt>
                <c:pt idx="8">
                  <c:v>Jönköping</c:v>
                </c:pt>
                <c:pt idx="9">
                  <c:v>Skåne</c:v>
                </c:pt>
                <c:pt idx="10">
                  <c:v>Örebro</c:v>
                </c:pt>
                <c:pt idx="11">
                  <c:v>Stockholm</c:v>
                </c:pt>
                <c:pt idx="12">
                  <c:v>Uppsala</c:v>
                </c:pt>
                <c:pt idx="13">
                  <c:v>Norrbotten</c:v>
                </c:pt>
                <c:pt idx="14">
                  <c:v>Värmland</c:v>
                </c:pt>
                <c:pt idx="15">
                  <c:v>Gävleborg</c:v>
                </c:pt>
              </c:strCache>
            </c:strRef>
          </c:cat>
          <c:val>
            <c:numRef>
              <c:f>Sheet1!$B$2:$B$17</c:f>
              <c:numCache>
                <c:formatCode>###0.0%</c:formatCode>
                <c:ptCount val="16"/>
                <c:pt idx="0">
                  <c:v>0.54168746879680474</c:v>
                </c:pt>
                <c:pt idx="1">
                  <c:v>0.66101694915254239</c:v>
                </c:pt>
                <c:pt idx="2">
                  <c:v>0.65384615384615385</c:v>
                </c:pt>
                <c:pt idx="3">
                  <c:v>0.61904761904761907</c:v>
                </c:pt>
                <c:pt idx="4">
                  <c:v>0.58064516129032262</c:v>
                </c:pt>
                <c:pt idx="5">
                  <c:v>0.57692307692307687</c:v>
                </c:pt>
                <c:pt idx="6">
                  <c:v>0.550561797752809</c:v>
                </c:pt>
                <c:pt idx="7">
                  <c:v>0.54335260115606931</c:v>
                </c:pt>
                <c:pt idx="8">
                  <c:v>0.53947368421052633</c:v>
                </c:pt>
                <c:pt idx="9">
                  <c:v>0.53784860557768921</c:v>
                </c:pt>
                <c:pt idx="10">
                  <c:v>0.53030303030303028</c:v>
                </c:pt>
                <c:pt idx="11">
                  <c:v>0.52224824355971899</c:v>
                </c:pt>
                <c:pt idx="12">
                  <c:v>0.52112676056338025</c:v>
                </c:pt>
                <c:pt idx="13">
                  <c:v>0.5161290322580645</c:v>
                </c:pt>
                <c:pt idx="14">
                  <c:v>0.45161290322580638</c:v>
                </c:pt>
                <c:pt idx="15">
                  <c:v>0.33846153846153848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6F-42F1-B041-C30076EA2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5380943"/>
        <c:axId val="1635383439"/>
      </c:barChart>
      <c:catAx>
        <c:axId val="1635380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1635383439"/>
        <c:crosses val="autoZero"/>
        <c:auto val="1"/>
        <c:lblAlgn val="ctr"/>
        <c:lblOffset val="100"/>
        <c:noMultiLvlLbl val="0"/>
      </c:catAx>
      <c:valAx>
        <c:axId val="1635383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635380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Att lokalerna städas oftare</c:v>
                </c:pt>
              </c:strCache>
            </c:strRef>
          </c:tx>
          <c:spPr>
            <a:solidFill>
              <a:srgbClr val="1E666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EDE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E48-4258-AF13-79C8729953C7}"/>
              </c:ext>
            </c:extLst>
          </c:dPt>
          <c:dPt>
            <c:idx val="5"/>
            <c:invertIfNegative val="0"/>
            <c:bubble3D val="0"/>
            <c:spPr>
              <a:solidFill>
                <a:srgbClr val="1E66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C2E-4187-9E66-F52F449BC5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Sverige</c:v>
                </c:pt>
                <c:pt idx="1">
                  <c:v>Södermanland</c:v>
                </c:pt>
                <c:pt idx="2">
                  <c:v>Västernorrland</c:v>
                </c:pt>
                <c:pt idx="3">
                  <c:v>Östergötland</c:v>
                </c:pt>
                <c:pt idx="4">
                  <c:v>Jönköping</c:v>
                </c:pt>
                <c:pt idx="5">
                  <c:v>Dalarna</c:v>
                </c:pt>
                <c:pt idx="6">
                  <c:v>Stockholm</c:v>
                </c:pt>
                <c:pt idx="7">
                  <c:v>Västra Götaland</c:v>
                </c:pt>
                <c:pt idx="8">
                  <c:v>Norrbotten</c:v>
                </c:pt>
                <c:pt idx="9">
                  <c:v>Värmland</c:v>
                </c:pt>
                <c:pt idx="10">
                  <c:v>Västerbotten</c:v>
                </c:pt>
                <c:pt idx="11">
                  <c:v>Örebro</c:v>
                </c:pt>
                <c:pt idx="12">
                  <c:v>Kalmar</c:v>
                </c:pt>
                <c:pt idx="13">
                  <c:v>Uppsala</c:v>
                </c:pt>
                <c:pt idx="14">
                  <c:v>Skåne</c:v>
                </c:pt>
                <c:pt idx="15">
                  <c:v>Gävleborg</c:v>
                </c:pt>
              </c:strCache>
            </c:strRef>
          </c:cat>
          <c:val>
            <c:numRef>
              <c:f>Sheet1!$B$2:$B$17</c:f>
              <c:numCache>
                <c:formatCode>###0.0%</c:formatCode>
                <c:ptCount val="16"/>
                <c:pt idx="0">
                  <c:v>0.48327508736894659</c:v>
                </c:pt>
                <c:pt idx="1">
                  <c:v>0.58064516129032262</c:v>
                </c:pt>
                <c:pt idx="2">
                  <c:v>0.55932203389830504</c:v>
                </c:pt>
                <c:pt idx="3">
                  <c:v>0.550561797752809</c:v>
                </c:pt>
                <c:pt idx="4">
                  <c:v>0.52631578947368418</c:v>
                </c:pt>
                <c:pt idx="5">
                  <c:v>0.51923076923076927</c:v>
                </c:pt>
                <c:pt idx="6">
                  <c:v>0.48946135831381732</c:v>
                </c:pt>
                <c:pt idx="7">
                  <c:v>0.48554913294797686</c:v>
                </c:pt>
                <c:pt idx="8">
                  <c:v>0.4838709677419355</c:v>
                </c:pt>
                <c:pt idx="9">
                  <c:v>0.4838709677419355</c:v>
                </c:pt>
                <c:pt idx="10">
                  <c:v>0.47619047619047611</c:v>
                </c:pt>
                <c:pt idx="11">
                  <c:v>0.46969696969696967</c:v>
                </c:pt>
                <c:pt idx="12">
                  <c:v>0.46153846153846151</c:v>
                </c:pt>
                <c:pt idx="13">
                  <c:v>0.43661971830985913</c:v>
                </c:pt>
                <c:pt idx="14">
                  <c:v>0.43027888446215135</c:v>
                </c:pt>
                <c:pt idx="15">
                  <c:v>0.33846153846153848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48-4258-AF13-79C872995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5381775"/>
        <c:axId val="1635379695"/>
      </c:barChart>
      <c:catAx>
        <c:axId val="1635381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1635379695"/>
        <c:crosses val="autoZero"/>
        <c:auto val="1"/>
        <c:lblAlgn val="ctr"/>
        <c:lblOffset val="100"/>
        <c:noMultiLvlLbl val="0"/>
      </c:catAx>
      <c:valAx>
        <c:axId val="1635379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6353817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Att toaletter städas oftare</c:v>
                </c:pt>
              </c:strCache>
            </c:strRef>
          </c:tx>
          <c:spPr>
            <a:solidFill>
              <a:srgbClr val="1E666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EDE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89C-47BE-9199-6F5A54720E25}"/>
              </c:ext>
            </c:extLst>
          </c:dPt>
          <c:dPt>
            <c:idx val="2"/>
            <c:invertIfNegative val="0"/>
            <c:bubble3D val="0"/>
            <c:spPr>
              <a:solidFill>
                <a:srgbClr val="1E66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1C3-4854-AC7D-A174F5B2AC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Sverige</c:v>
                </c:pt>
                <c:pt idx="1">
                  <c:v>Västernorrland</c:v>
                </c:pt>
                <c:pt idx="2">
                  <c:v>Dalarna</c:v>
                </c:pt>
                <c:pt idx="3">
                  <c:v>Kalmar</c:v>
                </c:pt>
                <c:pt idx="4">
                  <c:v>Värmland</c:v>
                </c:pt>
                <c:pt idx="5">
                  <c:v>Stockholm</c:v>
                </c:pt>
                <c:pt idx="6">
                  <c:v>Västra Götaland</c:v>
                </c:pt>
                <c:pt idx="7">
                  <c:v>Östergötland</c:v>
                </c:pt>
                <c:pt idx="8">
                  <c:v>Västerbotten</c:v>
                </c:pt>
                <c:pt idx="9">
                  <c:v>Södermanland</c:v>
                </c:pt>
                <c:pt idx="10">
                  <c:v>Uppsala</c:v>
                </c:pt>
                <c:pt idx="11">
                  <c:v>Skåne</c:v>
                </c:pt>
                <c:pt idx="12">
                  <c:v>Jönköping</c:v>
                </c:pt>
                <c:pt idx="13">
                  <c:v>Örebro</c:v>
                </c:pt>
                <c:pt idx="14">
                  <c:v>Norrbotten</c:v>
                </c:pt>
                <c:pt idx="15">
                  <c:v>Gävleborg</c:v>
                </c:pt>
              </c:strCache>
            </c:strRef>
          </c:cat>
          <c:val>
            <c:numRef>
              <c:f>Sheet1!$B$2:$B$17</c:f>
              <c:numCache>
                <c:formatCode>###0.0%</c:formatCode>
                <c:ptCount val="16"/>
                <c:pt idx="0">
                  <c:v>0.49226160758861709</c:v>
                </c:pt>
                <c:pt idx="1">
                  <c:v>0.6271186440677966</c:v>
                </c:pt>
                <c:pt idx="2">
                  <c:v>0.61538461538461542</c:v>
                </c:pt>
                <c:pt idx="3">
                  <c:v>0.55769230769230771</c:v>
                </c:pt>
                <c:pt idx="4">
                  <c:v>0.5161290322580645</c:v>
                </c:pt>
                <c:pt idx="5">
                  <c:v>0.50351288056206089</c:v>
                </c:pt>
                <c:pt idx="6">
                  <c:v>0.5</c:v>
                </c:pt>
                <c:pt idx="7">
                  <c:v>0.4943820224719101</c:v>
                </c:pt>
                <c:pt idx="8">
                  <c:v>0.47619047619047611</c:v>
                </c:pt>
                <c:pt idx="9">
                  <c:v>0.46774193548387094</c:v>
                </c:pt>
                <c:pt idx="10">
                  <c:v>0.46478873239436619</c:v>
                </c:pt>
                <c:pt idx="11">
                  <c:v>0.46215139442231068</c:v>
                </c:pt>
                <c:pt idx="12">
                  <c:v>0.46052631578947367</c:v>
                </c:pt>
                <c:pt idx="13">
                  <c:v>0.43939393939393939</c:v>
                </c:pt>
                <c:pt idx="14">
                  <c:v>0.40322580645161288</c:v>
                </c:pt>
                <c:pt idx="15">
                  <c:v>0.33846153846153848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9C-47BE-9199-6F5A54720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5387599"/>
        <c:axId val="1635366383"/>
      </c:barChart>
      <c:catAx>
        <c:axId val="1635387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1635366383"/>
        <c:crosses val="autoZero"/>
        <c:auto val="1"/>
        <c:lblAlgn val="ctr"/>
        <c:lblOffset val="100"/>
        <c:noMultiLvlLbl val="0"/>
      </c:catAx>
      <c:valAx>
        <c:axId val="1635366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635387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DataSheet!$C$1</c:f>
              <c:strCache>
                <c:ptCount val="1"/>
                <c:pt idx="0">
                  <c:v>Vad tänker du på innan du tar en varukorg eller kundvagn när du ska handla?</c:v>
                </c:pt>
              </c:strCache>
            </c:strRef>
          </c:tx>
          <c:spPr>
            <a:solidFill>
              <a:srgbClr val="1E666E"/>
            </a:solidFill>
          </c:spPr>
          <c:invertIfNegative val="1"/>
          <c:dPt>
            <c:idx val="0"/>
            <c:invertIfNegative val="0"/>
            <c:bubble3D val="0"/>
            <c:spPr>
              <a:solidFill>
                <a:srgbClr val="1E66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DC-4C1D-BDDB-3F65716844D2}"/>
              </c:ext>
            </c:extLst>
          </c:dPt>
          <c:dPt>
            <c:idx val="1"/>
            <c:invertIfNegative val="0"/>
            <c:bubble3D val="0"/>
            <c:spPr>
              <a:solidFill>
                <a:srgbClr val="1E66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DC-4C1D-BDDB-3F65716844D2}"/>
              </c:ext>
            </c:extLst>
          </c:dPt>
          <c:dPt>
            <c:idx val="2"/>
            <c:invertIfNegative val="0"/>
            <c:bubble3D val="0"/>
            <c:spPr>
              <a:solidFill>
                <a:srgbClr val="1E66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DC-4C1D-BDDB-3F65716844D2}"/>
              </c:ext>
            </c:extLst>
          </c:dPt>
          <c:dPt>
            <c:idx val="3"/>
            <c:invertIfNegative val="0"/>
            <c:bubble3D val="0"/>
            <c:spPr>
              <a:solidFill>
                <a:srgbClr val="1E66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DDC-4C1D-BDDB-3F65716844D2}"/>
              </c:ext>
            </c:extLst>
          </c:dPt>
          <c:dPt>
            <c:idx val="4"/>
            <c:invertIfNegative val="0"/>
            <c:bubble3D val="0"/>
            <c:spPr>
              <a:solidFill>
                <a:srgbClr val="1E66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DDC-4C1D-BDDB-3F65716844D2}"/>
              </c:ext>
            </c:extLst>
          </c:dPt>
          <c:dPt>
            <c:idx val="5"/>
            <c:invertIfNegative val="0"/>
            <c:bubble3D val="0"/>
            <c:spPr>
              <a:solidFill>
                <a:srgbClr val="1E66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DDC-4C1D-BDDB-3F65716844D2}"/>
              </c:ext>
            </c:extLst>
          </c:dPt>
          <c:dPt>
            <c:idx val="6"/>
            <c:invertIfNegative val="0"/>
            <c:bubble3D val="0"/>
            <c:spPr>
              <a:solidFill>
                <a:srgbClr val="1E66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DDC-4C1D-BDDB-3F65716844D2}"/>
              </c:ext>
            </c:extLst>
          </c:dPt>
          <c:dPt>
            <c:idx val="7"/>
            <c:invertIfNegative val="0"/>
            <c:bubble3D val="0"/>
            <c:spPr>
              <a:solidFill>
                <a:srgbClr val="1E66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DDC-4C1D-BDDB-3F65716844D2}"/>
              </c:ext>
            </c:extLst>
          </c:dPt>
          <c:dLbls>
            <c:numFmt formatCode="0%;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DataSheet!$B$2:$B$9</c:f>
              <c:strCache>
                <c:ptCount val="8"/>
                <c:pt idx="0">
                  <c:v>Att någon borde desinficera handtagen mellan kundanvändningar</c:v>
                </c:pt>
                <c:pt idx="1">
                  <c:v>Jag tittar ofta efter att den är någorlunda ren</c:v>
                </c:pt>
                <c:pt idx="2">
                  <c:v>Jag stör mig på att det ofta ligger en mattidning eller gamla rester kvar i korgar eller vagnar</c:v>
                </c:pt>
                <c:pt idx="3">
                  <c:v>Jag hoppas att personen som hade den innan mig har tvättat händerna</c:v>
                </c:pt>
                <c:pt idx="4">
                  <c:v>Jag funderar över om det är korg eller vagn som är bäst för den mängd jag ska handla</c:v>
                </c:pt>
                <c:pt idx="5">
                  <c:v>Jag vill inte ta i ett handtag som någon annan nyligen tagit i</c:v>
                </c:pt>
                <c:pt idx="6">
                  <c:v>Jag har ingen särskild tanke när jag tar en korg eller vagn / Vet ej</c:v>
                </c:pt>
                <c:pt idx="7">
                  <c:v>Jag tar inte i varukorgar eller kundvagnar</c:v>
                </c:pt>
              </c:strCache>
            </c:strRef>
          </c:cat>
          <c:val>
            <c:numRef>
              <c:f>DataSheet!$C$2:$C$9</c:f>
              <c:numCache>
                <c:formatCode>General</c:formatCode>
                <c:ptCount val="8"/>
                <c:pt idx="0">
                  <c:v>0.41533100000000001</c:v>
                </c:pt>
                <c:pt idx="1">
                  <c:v>0.39128299999999999</c:v>
                </c:pt>
                <c:pt idx="2">
                  <c:v>0.38727499999999998</c:v>
                </c:pt>
                <c:pt idx="3">
                  <c:v>0.29358699999999999</c:v>
                </c:pt>
                <c:pt idx="4">
                  <c:v>0.20541100000000001</c:v>
                </c:pt>
                <c:pt idx="5">
                  <c:v>0.17935899999999999</c:v>
                </c:pt>
                <c:pt idx="6">
                  <c:v>0.145792</c:v>
                </c:pt>
                <c:pt idx="7">
                  <c:v>7.0139999999999994E-2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10-8DDC-4C1D-BDDB-3F65716844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2"/>
        <c:axId val="54877568"/>
        <c:axId val="46285952"/>
      </c:barChart>
      <c:catAx>
        <c:axId val="54877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rgbClr val="DDDDDD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46285952"/>
        <c:crosses val="autoZero"/>
        <c:auto val="1"/>
        <c:lblAlgn val="ctr"/>
        <c:lblOffset val="100"/>
        <c:noMultiLvlLbl val="0"/>
      </c:catAx>
      <c:valAx>
        <c:axId val="46285952"/>
        <c:scaling>
          <c:orientation val="minMax"/>
          <c:max val="0.46533099999999999"/>
          <c:min val="0"/>
        </c:scaling>
        <c:delete val="0"/>
        <c:axPos val="l"/>
        <c:majorGridlines>
          <c:spPr>
            <a:ln w="6350" cap="flat" cmpd="sng" algn="ctr">
              <a:solidFill>
                <a:srgbClr val="DDDDDD"/>
              </a:solidFill>
              <a:prstDash val="solid"/>
              <a:round/>
            </a:ln>
            <a:effectLst/>
          </c:spPr>
        </c:majorGridlines>
        <c:numFmt formatCode="0%;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877568"/>
        <c:crosses val="min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sv-SE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19253719670959E-2"/>
          <c:y val="3.7721969259645348E-2"/>
          <c:w val="0.9229388317127869"/>
          <c:h val="0.874814408673816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Vilken kunskap kring att minska smittspridning av covid-19 genom städning och sanering skulle du säga att era kunder besitter?</c:v>
                </c:pt>
              </c:strCache>
            </c:strRef>
          </c:tx>
          <c:spPr>
            <a:solidFill>
              <a:srgbClr val="1E666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1E66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1EE-41DE-97A5-F6CB8B0D70A2}"/>
              </c:ext>
            </c:extLst>
          </c:dPt>
          <c:dPt>
            <c:idx val="1"/>
            <c:invertIfNegative val="0"/>
            <c:bubble3D val="0"/>
            <c:spPr>
              <a:solidFill>
                <a:srgbClr val="1E66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1EE-41DE-97A5-F6CB8B0D70A2}"/>
              </c:ext>
            </c:extLst>
          </c:dPt>
          <c:dPt>
            <c:idx val="2"/>
            <c:invertIfNegative val="0"/>
            <c:bubble3D val="0"/>
            <c:spPr>
              <a:solidFill>
                <a:srgbClr val="1E66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1EE-41DE-97A5-F6CB8B0D70A2}"/>
              </c:ext>
            </c:extLst>
          </c:dPt>
          <c:dPt>
            <c:idx val="3"/>
            <c:invertIfNegative val="0"/>
            <c:bubble3D val="0"/>
            <c:spPr>
              <a:solidFill>
                <a:srgbClr val="1E66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1EE-41DE-97A5-F6CB8B0D70A2}"/>
              </c:ext>
            </c:extLst>
          </c:dPt>
          <c:dPt>
            <c:idx val="4"/>
            <c:invertIfNegative val="0"/>
            <c:bubble3D val="0"/>
            <c:spPr>
              <a:solidFill>
                <a:srgbClr val="1E66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1EE-41DE-97A5-F6CB8B0D70A2}"/>
              </c:ext>
            </c:extLst>
          </c:dPt>
          <c:dLbls>
            <c:dLbl>
              <c:idx val="1"/>
              <c:layout>
                <c:manualLayout>
                  <c:x val="0"/>
                  <c:y val="-2.4760573057143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EE-41DE-97A5-F6CB8B0D70A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Ingen kunskap </c:v>
                </c:pt>
                <c:pt idx="1">
                  <c:v>Liten kunskap</c:v>
                </c:pt>
                <c:pt idx="2">
                  <c:v>Ganska stor kunskap</c:v>
                </c:pt>
                <c:pt idx="3">
                  <c:v>Mycket stor kunskap</c:v>
                </c:pt>
                <c:pt idx="4">
                  <c:v>Vet ej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4.1533546325878593E-2</c:v>
                </c:pt>
                <c:pt idx="1">
                  <c:v>0.36421725239616615</c:v>
                </c:pt>
                <c:pt idx="2">
                  <c:v>0.40894568690095845</c:v>
                </c:pt>
                <c:pt idx="3">
                  <c:v>7.9872204472843447E-2</c:v>
                </c:pt>
                <c:pt idx="4">
                  <c:v>0.10543130990415335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1EE-41DE-97A5-F6CB8B0D7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0.6000000000000000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EDEDED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solidFill>
        <a:srgbClr val="EDEDED"/>
      </a:solidFill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754772814051166E-2"/>
          <c:y val="1.2354508196721311E-2"/>
          <c:w val="0.95448539518900344"/>
          <c:h val="0.8052782331511839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DataSheet!$C$1</c:f>
              <c:strCache>
                <c:ptCount val="1"/>
                <c:pt idx="0">
                  <c:v>Antag att det inte är en möjlighet att minska antalet människor, vilka av följande åtgärder skulle få plaster utanför hemmet att kännas mer smittsäkra?</c:v>
                </c:pt>
              </c:strCache>
            </c:strRef>
          </c:tx>
          <c:invertIfNegative val="1"/>
          <c:dPt>
            <c:idx val="0"/>
            <c:invertIfNegative val="0"/>
            <c:bubble3D val="0"/>
            <c:spPr>
              <a:solidFill>
                <a:srgbClr val="EDEDE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FB-4483-9A8C-96B09E367929}"/>
              </c:ext>
            </c:extLst>
          </c:dPt>
          <c:dPt>
            <c:idx val="1"/>
            <c:invertIfNegative val="0"/>
            <c:bubble3D val="0"/>
            <c:spPr>
              <a:solidFill>
                <a:srgbClr val="1E66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FB-4483-9A8C-96B09E367929}"/>
              </c:ext>
            </c:extLst>
          </c:dPt>
          <c:dPt>
            <c:idx val="2"/>
            <c:invertIfNegative val="0"/>
            <c:bubble3D val="0"/>
            <c:spPr>
              <a:solidFill>
                <a:srgbClr val="657B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FFB-4483-9A8C-96B09E36792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FFB-4483-9A8C-96B09E36792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FFB-4483-9A8C-96B09E36792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FFB-4483-9A8C-96B09E36792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FFB-4483-9A8C-96B09E367929}"/>
              </c:ext>
            </c:extLst>
          </c:dPt>
          <c:dLbls>
            <c:numFmt formatCode="0%;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tIns="0" bIns="0" anchor="ctr" anchorCtr="1"/>
              <a:lstStyle/>
              <a:p>
                <a:pPr>
                  <a:defRPr sz="1000" b="1" i="0" u="none" strike="noStrike" kern="1200" spc="5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DataSheet!$B$2:$B$8</c:f>
              <c:strCache>
                <c:ptCount val="7"/>
                <c:pt idx="0">
                  <c:v>Att fler bär munskydd</c:v>
                </c:pt>
                <c:pt idx="1">
                  <c:v>Att saker som vidrörs ofta (ex handtag) torkas av och desinficeras</c:v>
                </c:pt>
                <c:pt idx="2">
                  <c:v>Att allmänna ytor desinficeras</c:v>
                </c:pt>
                <c:pt idx="3">
                  <c:v>Att lokalerna städas oftare</c:v>
                </c:pt>
                <c:pt idx="4">
                  <c:v>Att toaletter städas oftare</c:v>
                </c:pt>
                <c:pt idx="5">
                  <c:v>Inget av ovanstående</c:v>
                </c:pt>
                <c:pt idx="6">
                  <c:v>Vet ej</c:v>
                </c:pt>
              </c:strCache>
            </c:strRef>
          </c:cat>
          <c:val>
            <c:numRef>
              <c:f>DataSheet!$C$2:$C$8</c:f>
              <c:numCache>
                <c:formatCode>General</c:formatCode>
                <c:ptCount val="7"/>
                <c:pt idx="0">
                  <c:v>0.59018000000000004</c:v>
                </c:pt>
                <c:pt idx="1">
                  <c:v>0.64278599999999997</c:v>
                </c:pt>
                <c:pt idx="2">
                  <c:v>0.54208400000000001</c:v>
                </c:pt>
                <c:pt idx="3">
                  <c:v>0.48396800000000001</c:v>
                </c:pt>
                <c:pt idx="4">
                  <c:v>0.491483</c:v>
                </c:pt>
                <c:pt idx="5">
                  <c:v>6.2625E-2</c:v>
                </c:pt>
                <c:pt idx="6">
                  <c:v>4.9098000000000003E-2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FFB-4483-9A8C-96B09E3679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2"/>
        <c:axId val="54877568"/>
        <c:axId val="46285952"/>
      </c:barChart>
      <c:catAx>
        <c:axId val="54877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rgbClr val="DDDDDD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50" baseline="0">
                <a:solidFill>
                  <a:srgbClr val="000000"/>
                </a:solidFill>
                <a:latin typeface="Almega Sans" panose="00000500000000000000" pitchFamily="2" charset="0"/>
                <a:ea typeface="+mn-ea"/>
                <a:cs typeface="+mn-cs"/>
              </a:defRPr>
            </a:pPr>
            <a:endParaRPr lang="sv-SE"/>
          </a:p>
        </c:txPr>
        <c:crossAx val="46285952"/>
        <c:crosses val="autoZero"/>
        <c:auto val="1"/>
        <c:lblAlgn val="ctr"/>
        <c:lblOffset val="100"/>
        <c:noMultiLvlLbl val="0"/>
      </c:catAx>
      <c:valAx>
        <c:axId val="46285952"/>
        <c:scaling>
          <c:orientation val="minMax"/>
          <c:max val="0.69278600000000001"/>
          <c:min val="0"/>
        </c:scaling>
        <c:delete val="0"/>
        <c:axPos val="l"/>
        <c:majorGridlines>
          <c:spPr>
            <a:ln w="6350" cap="flat" cmpd="sng" algn="ctr">
              <a:solidFill>
                <a:srgbClr val="DDDDDD"/>
              </a:solidFill>
              <a:prstDash val="solid"/>
              <a:round/>
            </a:ln>
            <a:effectLst/>
          </c:spPr>
        </c:majorGridlines>
        <c:numFmt formatCode="0%;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spc="50" baseline="0">
                <a:solidFill>
                  <a:schemeClr val="tx1">
                    <a:lumMod val="166234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877568"/>
        <c:crosses val="min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7.4475941532384266E-2"/>
          <c:y val="7.9645421402550917E-2"/>
          <c:w val="0.90582892913725832"/>
          <c:h val="0.85267827868852464"/>
        </c:manualLayout>
      </c:layout>
      <c:barChart>
        <c:barDir val="bar"/>
        <c:grouping val="stacked"/>
        <c:varyColors val="1"/>
        <c:ser>
          <c:idx val="0"/>
          <c:order val="0"/>
          <c:tx>
            <c:strRef>
              <c:f>DataSheet!$C$1</c:f>
              <c:strCache>
                <c:ptCount val="1"/>
                <c:pt idx="0">
                  <c:v>Mindre</c:v>
                </c:pt>
              </c:strCache>
            </c:strRef>
          </c:tx>
          <c:spPr>
            <a:solidFill>
              <a:srgbClr val="657B71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0000"/>
                    </a:solidFill>
                    <a:latin typeface="+mj-lt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DataSheet!$B$2:$B$3</c:f>
              <c:strCache>
                <c:ptCount val="2"/>
                <c:pt idx="0">
                  <c:v>Städning</c:v>
                </c:pt>
                <c:pt idx="1">
                  <c:v>Desinficering</c:v>
                </c:pt>
              </c:strCache>
            </c:strRef>
          </c:cat>
          <c:val>
            <c:numRef>
              <c:f>DataSheet!$C$2:$C$3</c:f>
              <c:numCache>
                <c:formatCode>General</c:formatCode>
                <c:ptCount val="2"/>
                <c:pt idx="0">
                  <c:v>1.1022000000000001E-2</c:v>
                </c:pt>
                <c:pt idx="1">
                  <c:v>1.2525E-2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F5-40C7-8968-D6E4E0EB74B6}"/>
            </c:ext>
          </c:extLst>
        </c:ser>
        <c:ser>
          <c:idx val="1"/>
          <c:order val="1"/>
          <c:tx>
            <c:strRef>
              <c:f>DataSheet!$D$1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0000"/>
                    </a:solidFill>
                    <a:latin typeface="+mj-lt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DataSheet!$B$2:$B$3</c:f>
              <c:strCache>
                <c:ptCount val="2"/>
                <c:pt idx="0">
                  <c:v>Städning</c:v>
                </c:pt>
                <c:pt idx="1">
                  <c:v>Desinficering</c:v>
                </c:pt>
              </c:strCache>
            </c:strRef>
          </c:cat>
          <c:val>
            <c:numRef>
              <c:f>DataSheet!$D$2:$D$3</c:f>
              <c:numCache>
                <c:formatCode>General</c:formatCode>
                <c:ptCount val="2"/>
                <c:pt idx="0">
                  <c:v>0.25150299999999998</c:v>
                </c:pt>
                <c:pt idx="1">
                  <c:v>0.20791599999999999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F5-40C7-8968-D6E4E0EB74B6}"/>
            </c:ext>
          </c:extLst>
        </c:ser>
        <c:ser>
          <c:idx val="2"/>
          <c:order val="2"/>
          <c:tx>
            <c:strRef>
              <c:f>DataSheet!$E$1</c:f>
              <c:strCache>
                <c:ptCount val="1"/>
                <c:pt idx="0">
                  <c:v>Mer</c:v>
                </c:pt>
              </c:strCache>
            </c:strRef>
          </c:tx>
          <c:spPr>
            <a:solidFill>
              <a:srgbClr val="1E666E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EDEDED"/>
                    </a:solidFill>
                    <a:latin typeface="+mj-lt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DataSheet!$B$2:$B$3</c:f>
              <c:strCache>
                <c:ptCount val="2"/>
                <c:pt idx="0">
                  <c:v>Städning</c:v>
                </c:pt>
                <c:pt idx="1">
                  <c:v>Desinficering</c:v>
                </c:pt>
              </c:strCache>
            </c:strRef>
          </c:cat>
          <c:val>
            <c:numRef>
              <c:f>DataSheet!$E$2:$E$3</c:f>
              <c:numCache>
                <c:formatCode>General</c:formatCode>
                <c:ptCount val="2"/>
                <c:pt idx="0">
                  <c:v>0.68436900000000001</c:v>
                </c:pt>
                <c:pt idx="1">
                  <c:v>0.72094199999999997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F5-40C7-8968-D6E4E0EB74B6}"/>
            </c:ext>
          </c:extLst>
        </c:ser>
        <c:ser>
          <c:idx val="3"/>
          <c:order val="3"/>
          <c:tx>
            <c:strRef>
              <c:f>DataSheet!$F$1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0000"/>
                    </a:solidFill>
                    <a:latin typeface="+mj-lt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DataSheet!$B$2:$B$3</c:f>
              <c:strCache>
                <c:ptCount val="2"/>
                <c:pt idx="0">
                  <c:v>Städning</c:v>
                </c:pt>
                <c:pt idx="1">
                  <c:v>Desinficering</c:v>
                </c:pt>
              </c:strCache>
            </c:strRef>
          </c:cat>
          <c:val>
            <c:numRef>
              <c:f>DataSheet!$F$2:$F$3</c:f>
              <c:numCache>
                <c:formatCode>General</c:formatCode>
                <c:ptCount val="2"/>
                <c:pt idx="0">
                  <c:v>5.3106E-2</c:v>
                </c:pt>
                <c:pt idx="1">
                  <c:v>5.8617000000000002E-2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1F5-40C7-8968-D6E4E0EB74B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solidFill>
              <a:srgbClr val="DDDDDD"/>
            </a:solidFill>
          </a:ln>
        </c:spPr>
        <c:txPr>
          <a:bodyPr/>
          <a:lstStyle/>
          <a:p>
            <a:pPr>
              <a:defRPr sz="900" b="1" spc="50">
                <a:solidFill>
                  <a:srgbClr val="000000"/>
                </a:solidFill>
                <a:latin typeface="Almega Sans" panose="00000500000000000000" pitchFamily="2" charset="0"/>
              </a:defRPr>
            </a:pPr>
            <a:endParaRPr lang="sv-SE"/>
          </a:p>
        </c:txPr>
        <c:crossAx val="46285952"/>
        <c:crosses val="autoZero"/>
        <c:auto val="1"/>
        <c:lblAlgn val="ctr"/>
        <c:lblOffset val="100"/>
        <c:noMultiLvlLbl val="0"/>
      </c:catAx>
      <c:valAx>
        <c:axId val="46285952"/>
        <c:scaling>
          <c:orientation val="minMax"/>
          <c:max val="1"/>
          <c:min val="0"/>
        </c:scaling>
        <c:delete val="0"/>
        <c:axPos val="b"/>
        <c:majorGridlines>
          <c:spPr>
            <a:ln>
              <a:solidFill>
                <a:srgbClr val="DDDDDD"/>
              </a:solidFill>
            </a:ln>
            <a:effectLst/>
          </c:spPr>
        </c:majorGridlines>
        <c:numFmt formatCode="0%;0%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700" spc="50">
                <a:solidFill>
                  <a:schemeClr val="tx1">
                    <a:lumMod val="166234"/>
                  </a:schemeClr>
                </a:solidFill>
              </a:defRPr>
            </a:pPr>
            <a:endParaRPr lang="sv-SE"/>
          </a:p>
        </c:txPr>
        <c:crossAx val="54877568"/>
        <c:crosses val="max"/>
        <c:crossBetween val="between"/>
      </c:valAx>
      <c:spPr>
        <a:noFill/>
      </c:spPr>
    </c:plotArea>
    <c:legend>
      <c:legendPos val="t"/>
      <c:overlay val="0"/>
      <c:spPr>
        <a:noFill/>
      </c:spPr>
      <c:txPr>
        <a:bodyPr/>
        <a:lstStyle/>
        <a:p>
          <a:pPr>
            <a:defRPr sz="1050" spc="50">
              <a:solidFill>
                <a:srgbClr val="000000"/>
              </a:solidFill>
              <a:latin typeface="+mj-lt"/>
            </a:defRPr>
          </a:pPr>
          <a:endParaRPr lang="sv-SE"/>
        </a:p>
      </c:txPr>
    </c:legend>
    <c:plotVisOnly val="1"/>
    <c:dispBlanksAs val="zero"/>
    <c:showDLblsOverMax val="1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>
                <a:solidFill>
                  <a:srgbClr val="000000"/>
                </a:solidFill>
                <a:latin typeface="Almega Sans" panose="00000500000000000000" pitchFamily="2" charset="0"/>
              </a:rPr>
              <a:t>Att allmänna ytor desinficeras</a:t>
            </a:r>
          </a:p>
        </c:rich>
      </c:tx>
      <c:layout>
        <c:manualLayout>
          <c:xMode val="edge"/>
          <c:yMode val="edge"/>
          <c:x val="0.3228558154683219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4.0387474375921988E-2"/>
          <c:y val="9.2385146662624346E-2"/>
          <c:w val="0.94014780542943077"/>
          <c:h val="0.67808883940074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Att allmänna ytor desinficeras</c:v>
                </c:pt>
              </c:strCache>
            </c:strRef>
          </c:tx>
          <c:spPr>
            <a:solidFill>
              <a:srgbClr val="1E666E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DEDE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4B-4C01-B390-951DF8E21CE9}"/>
              </c:ext>
            </c:extLst>
          </c:dPt>
          <c:dPt>
            <c:idx val="2"/>
            <c:invertIfNegative val="0"/>
            <c:bubble3D val="0"/>
            <c:spPr>
              <a:solidFill>
                <a:srgbClr val="657B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24B-4C01-B390-951DF8E21CE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24B-4C01-B390-951DF8E21CE9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18-29</c:v>
                </c:pt>
                <c:pt idx="1">
                  <c:v>30-44</c:v>
                </c:pt>
                <c:pt idx="2">
                  <c:v>45-64</c:v>
                </c:pt>
                <c:pt idx="3">
                  <c:v>65+</c:v>
                </c:pt>
              </c:strCache>
            </c:strRef>
          </c:cat>
          <c:val>
            <c:numRef>
              <c:f>Sheet1!$B$2:$B$5</c:f>
              <c:numCache>
                <c:formatCode>###0.0%</c:formatCode>
                <c:ptCount val="4"/>
                <c:pt idx="0">
                  <c:v>0.57590361445783134</c:v>
                </c:pt>
                <c:pt idx="1">
                  <c:v>0.56775300171526588</c:v>
                </c:pt>
                <c:pt idx="2">
                  <c:v>0.54455445544554459</c:v>
                </c:pt>
                <c:pt idx="3">
                  <c:v>0.46365914786967416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4B-4C01-B390-951DF8E21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6721616"/>
        <c:axId val="1596705808"/>
      </c:barChart>
      <c:catAx>
        <c:axId val="159672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1596705808"/>
        <c:crosses val="autoZero"/>
        <c:auto val="1"/>
        <c:lblAlgn val="ctr"/>
        <c:lblOffset val="100"/>
        <c:noMultiLvlLbl val="0"/>
      </c:catAx>
      <c:valAx>
        <c:axId val="1596705808"/>
        <c:scaling>
          <c:orientation val="minMax"/>
          <c:max val="0.70000000000000007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59672161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Mer</c:v>
                </c:pt>
              </c:strCache>
            </c:strRef>
          </c:tx>
          <c:spPr>
            <a:solidFill>
              <a:srgbClr val="1E666E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EDEDED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Sverige</c:v>
                </c:pt>
                <c:pt idx="1">
                  <c:v>Södermanland</c:v>
                </c:pt>
                <c:pt idx="2">
                  <c:v>Kalmar</c:v>
                </c:pt>
                <c:pt idx="3">
                  <c:v>Västerbotten</c:v>
                </c:pt>
                <c:pt idx="4">
                  <c:v>Jönköping</c:v>
                </c:pt>
                <c:pt idx="5">
                  <c:v>Värmland</c:v>
                </c:pt>
                <c:pt idx="6">
                  <c:v>Skåne</c:v>
                </c:pt>
                <c:pt idx="7">
                  <c:v>Örebro</c:v>
                </c:pt>
                <c:pt idx="8">
                  <c:v>Norrbotten</c:v>
                </c:pt>
                <c:pt idx="9">
                  <c:v>Västra Götaland</c:v>
                </c:pt>
                <c:pt idx="10">
                  <c:v>Stockholm</c:v>
                </c:pt>
                <c:pt idx="11">
                  <c:v>Östergötland</c:v>
                </c:pt>
                <c:pt idx="12">
                  <c:v>Uppsala</c:v>
                </c:pt>
                <c:pt idx="13">
                  <c:v>Gävleborg</c:v>
                </c:pt>
                <c:pt idx="14">
                  <c:v>Västernorrland</c:v>
                </c:pt>
                <c:pt idx="15">
                  <c:v>Dalarna</c:v>
                </c:pt>
              </c:strCache>
            </c:strRef>
          </c:cat>
          <c:val>
            <c:numRef>
              <c:f>Sheet1!$B$2:$B$17</c:f>
              <c:numCache>
                <c:formatCode>###0.0%</c:formatCode>
                <c:ptCount val="16"/>
                <c:pt idx="0">
                  <c:v>0.68397403894158759</c:v>
                </c:pt>
                <c:pt idx="1">
                  <c:v>0.75806451612903236</c:v>
                </c:pt>
                <c:pt idx="2">
                  <c:v>0.73076923076923062</c:v>
                </c:pt>
                <c:pt idx="3">
                  <c:v>0.73015873015873012</c:v>
                </c:pt>
                <c:pt idx="4">
                  <c:v>0.72368421052631571</c:v>
                </c:pt>
                <c:pt idx="5">
                  <c:v>0.70967741935483875</c:v>
                </c:pt>
                <c:pt idx="6">
                  <c:v>0.69721115537848599</c:v>
                </c:pt>
                <c:pt idx="7">
                  <c:v>0.69696969696969702</c:v>
                </c:pt>
                <c:pt idx="8">
                  <c:v>0.69354838709677424</c:v>
                </c:pt>
                <c:pt idx="9">
                  <c:v>0.68786127167630051</c:v>
                </c:pt>
                <c:pt idx="10">
                  <c:v>0.6768149882903981</c:v>
                </c:pt>
                <c:pt idx="11">
                  <c:v>0.6629213483146067</c:v>
                </c:pt>
                <c:pt idx="12">
                  <c:v>0.6619718309859155</c:v>
                </c:pt>
                <c:pt idx="13">
                  <c:v>0.66153846153846141</c:v>
                </c:pt>
                <c:pt idx="14">
                  <c:v>0.66101694915254239</c:v>
                </c:pt>
                <c:pt idx="15">
                  <c:v>0.65384615384615385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9C-4DA1-820C-6EAE80C0B2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rgbClr val="EDEDED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Sverige</c:v>
                </c:pt>
                <c:pt idx="1">
                  <c:v>Södermanland</c:v>
                </c:pt>
                <c:pt idx="2">
                  <c:v>Kalmar</c:v>
                </c:pt>
                <c:pt idx="3">
                  <c:v>Västerbotten</c:v>
                </c:pt>
                <c:pt idx="4">
                  <c:v>Jönköping</c:v>
                </c:pt>
                <c:pt idx="5">
                  <c:v>Värmland</c:v>
                </c:pt>
                <c:pt idx="6">
                  <c:v>Skåne</c:v>
                </c:pt>
                <c:pt idx="7">
                  <c:v>Örebro</c:v>
                </c:pt>
                <c:pt idx="8">
                  <c:v>Norrbotten</c:v>
                </c:pt>
                <c:pt idx="9">
                  <c:v>Västra Götaland</c:v>
                </c:pt>
                <c:pt idx="10">
                  <c:v>Stockholm</c:v>
                </c:pt>
                <c:pt idx="11">
                  <c:v>Östergötland</c:v>
                </c:pt>
                <c:pt idx="12">
                  <c:v>Uppsala</c:v>
                </c:pt>
                <c:pt idx="13">
                  <c:v>Gävleborg</c:v>
                </c:pt>
                <c:pt idx="14">
                  <c:v>Västernorrland</c:v>
                </c:pt>
                <c:pt idx="15">
                  <c:v>Dalarna</c:v>
                </c:pt>
              </c:strCache>
            </c:strRef>
          </c:cat>
          <c:val>
            <c:numRef>
              <c:f>Sheet1!$C$2:$C$17</c:f>
              <c:numCache>
                <c:formatCode>###0.0%</c:formatCode>
                <c:ptCount val="16"/>
                <c:pt idx="0">
                  <c:v>0.25212181727408889</c:v>
                </c:pt>
                <c:pt idx="1">
                  <c:v>0.20967741935483872</c:v>
                </c:pt>
                <c:pt idx="2">
                  <c:v>0.25</c:v>
                </c:pt>
                <c:pt idx="3">
                  <c:v>0.25396825396825395</c:v>
                </c:pt>
                <c:pt idx="4">
                  <c:v>0.19736842105263158</c:v>
                </c:pt>
                <c:pt idx="5">
                  <c:v>0.19354838709677419</c:v>
                </c:pt>
                <c:pt idx="6">
                  <c:v>0.22310756972111551</c:v>
                </c:pt>
                <c:pt idx="7">
                  <c:v>0.24242424242424243</c:v>
                </c:pt>
                <c:pt idx="8">
                  <c:v>0.25806451612903225</c:v>
                </c:pt>
                <c:pt idx="9">
                  <c:v>0.25722543352601157</c:v>
                </c:pt>
                <c:pt idx="10">
                  <c:v>0.25292740046838408</c:v>
                </c:pt>
                <c:pt idx="11">
                  <c:v>0.3146067415730337</c:v>
                </c:pt>
                <c:pt idx="12">
                  <c:v>0.29577464788732394</c:v>
                </c:pt>
                <c:pt idx="13">
                  <c:v>0.24615384615384617</c:v>
                </c:pt>
                <c:pt idx="14">
                  <c:v>0.2711864406779661</c:v>
                </c:pt>
                <c:pt idx="15">
                  <c:v>0.30769230769230771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9C-4DA1-820C-6EAE80C0B2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Mindre</c:v>
                </c:pt>
              </c:strCache>
            </c:strRef>
          </c:tx>
          <c:spPr>
            <a:solidFill>
              <a:srgbClr val="657B71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Sverige</c:v>
                </c:pt>
                <c:pt idx="1">
                  <c:v>Södermanland</c:v>
                </c:pt>
                <c:pt idx="2">
                  <c:v>Kalmar</c:v>
                </c:pt>
                <c:pt idx="3">
                  <c:v>Västerbotten</c:v>
                </c:pt>
                <c:pt idx="4">
                  <c:v>Jönköping</c:v>
                </c:pt>
                <c:pt idx="5">
                  <c:v>Värmland</c:v>
                </c:pt>
                <c:pt idx="6">
                  <c:v>Skåne</c:v>
                </c:pt>
                <c:pt idx="7">
                  <c:v>Örebro</c:v>
                </c:pt>
                <c:pt idx="8">
                  <c:v>Norrbotten</c:v>
                </c:pt>
                <c:pt idx="9">
                  <c:v>Västra Götaland</c:v>
                </c:pt>
                <c:pt idx="10">
                  <c:v>Stockholm</c:v>
                </c:pt>
                <c:pt idx="11">
                  <c:v>Östergötland</c:v>
                </c:pt>
                <c:pt idx="12">
                  <c:v>Uppsala</c:v>
                </c:pt>
                <c:pt idx="13">
                  <c:v>Gävleborg</c:v>
                </c:pt>
                <c:pt idx="14">
                  <c:v>Västernorrland</c:v>
                </c:pt>
                <c:pt idx="15">
                  <c:v>Dalarna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  <c:pt idx="0" formatCode="###0.0%">
                  <c:v>1.0983524712930605E-2</c:v>
                </c:pt>
                <c:pt idx="5" formatCode="###0.0%">
                  <c:v>3.2258064516129031E-2</c:v>
                </c:pt>
                <c:pt idx="6" formatCode="###0.0%">
                  <c:v>1.5936254980079681E-2</c:v>
                </c:pt>
                <c:pt idx="7" formatCode="###0.0%">
                  <c:v>1.5151515151515152E-2</c:v>
                </c:pt>
                <c:pt idx="8" formatCode="###0.0%">
                  <c:v>1.6129032258064516E-2</c:v>
                </c:pt>
                <c:pt idx="9" formatCode="###0.0%">
                  <c:v>5.7803468208092483E-3</c:v>
                </c:pt>
                <c:pt idx="10" formatCode="###0.0%">
                  <c:v>1.6393442622950821E-2</c:v>
                </c:pt>
                <c:pt idx="13" formatCode="###0.0%">
                  <c:v>3.0769230769230771E-2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9C-4DA1-820C-6EAE80C0B21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Sverige</c:v>
                </c:pt>
                <c:pt idx="1">
                  <c:v>Södermanland</c:v>
                </c:pt>
                <c:pt idx="2">
                  <c:v>Kalmar</c:v>
                </c:pt>
                <c:pt idx="3">
                  <c:v>Västerbotten</c:v>
                </c:pt>
                <c:pt idx="4">
                  <c:v>Jönköping</c:v>
                </c:pt>
                <c:pt idx="5">
                  <c:v>Värmland</c:v>
                </c:pt>
                <c:pt idx="6">
                  <c:v>Skåne</c:v>
                </c:pt>
                <c:pt idx="7">
                  <c:v>Örebro</c:v>
                </c:pt>
                <c:pt idx="8">
                  <c:v>Norrbotten</c:v>
                </c:pt>
                <c:pt idx="9">
                  <c:v>Västra Götaland</c:v>
                </c:pt>
                <c:pt idx="10">
                  <c:v>Stockholm</c:v>
                </c:pt>
                <c:pt idx="11">
                  <c:v>Östergötland</c:v>
                </c:pt>
                <c:pt idx="12">
                  <c:v>Uppsala</c:v>
                </c:pt>
                <c:pt idx="13">
                  <c:v>Gävleborg</c:v>
                </c:pt>
                <c:pt idx="14">
                  <c:v>Västernorrland</c:v>
                </c:pt>
                <c:pt idx="15">
                  <c:v>Dalarna</c:v>
                </c:pt>
              </c:strCache>
            </c:strRef>
          </c:cat>
          <c:val>
            <c:numRef>
              <c:f>Sheet1!$E$2:$E$17</c:f>
              <c:numCache>
                <c:formatCode>###0.0%</c:formatCode>
                <c:ptCount val="16"/>
                <c:pt idx="0">
                  <c:v>5.2920619071392914E-2</c:v>
                </c:pt>
                <c:pt idx="1">
                  <c:v>3.2258064516129031E-2</c:v>
                </c:pt>
                <c:pt idx="2">
                  <c:v>1.9230769230769232E-2</c:v>
                </c:pt>
                <c:pt idx="3">
                  <c:v>1.5873015873015872E-2</c:v>
                </c:pt>
                <c:pt idx="4">
                  <c:v>7.8947368421052627E-2</c:v>
                </c:pt>
                <c:pt idx="5">
                  <c:v>6.4516129032258063E-2</c:v>
                </c:pt>
                <c:pt idx="6">
                  <c:v>6.3745019920318724E-2</c:v>
                </c:pt>
                <c:pt idx="7">
                  <c:v>4.5454545454545456E-2</c:v>
                </c:pt>
                <c:pt idx="8">
                  <c:v>3.2258064516129031E-2</c:v>
                </c:pt>
                <c:pt idx="9">
                  <c:v>4.9132947976878609E-2</c:v>
                </c:pt>
                <c:pt idx="10">
                  <c:v>5.3864168618266976E-2</c:v>
                </c:pt>
                <c:pt idx="11">
                  <c:v>2.2471910112359553E-2</c:v>
                </c:pt>
                <c:pt idx="12">
                  <c:v>4.2253521126760563E-2</c:v>
                </c:pt>
                <c:pt idx="13">
                  <c:v>6.1538461538461542E-2</c:v>
                </c:pt>
                <c:pt idx="14">
                  <c:v>6.7796610169491525E-2</c:v>
                </c:pt>
                <c:pt idx="15">
                  <c:v>3.8461538461538464E-2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19C-4DA1-820C-6EAE80C0B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22729168"/>
        <c:axId val="922725424"/>
      </c:barChart>
      <c:catAx>
        <c:axId val="92272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922725424"/>
        <c:crosses val="autoZero"/>
        <c:auto val="1"/>
        <c:lblAlgn val="ctr"/>
        <c:lblOffset val="100"/>
        <c:noMultiLvlLbl val="0"/>
      </c:catAx>
      <c:valAx>
        <c:axId val="92272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2272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Mer</c:v>
                </c:pt>
              </c:strCache>
            </c:strRef>
          </c:tx>
          <c:spPr>
            <a:solidFill>
              <a:srgbClr val="1E666E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Sverige</c:v>
                </c:pt>
                <c:pt idx="1">
                  <c:v>Västerbotten</c:v>
                </c:pt>
                <c:pt idx="2">
                  <c:v>Norrbotten</c:v>
                </c:pt>
                <c:pt idx="3">
                  <c:v>Södermanland</c:v>
                </c:pt>
                <c:pt idx="4">
                  <c:v>Kalmar</c:v>
                </c:pt>
                <c:pt idx="5">
                  <c:v>Örebro</c:v>
                </c:pt>
                <c:pt idx="6">
                  <c:v>Dalarna</c:v>
                </c:pt>
                <c:pt idx="7">
                  <c:v>Jönköping</c:v>
                </c:pt>
                <c:pt idx="8">
                  <c:v>Gävleborg</c:v>
                </c:pt>
                <c:pt idx="9">
                  <c:v>Skåne</c:v>
                </c:pt>
                <c:pt idx="10">
                  <c:v>Västernorrland</c:v>
                </c:pt>
                <c:pt idx="11">
                  <c:v>Västra Götaland</c:v>
                </c:pt>
                <c:pt idx="12">
                  <c:v>Uppsala</c:v>
                </c:pt>
                <c:pt idx="13">
                  <c:v>Östergötland</c:v>
                </c:pt>
                <c:pt idx="14">
                  <c:v>Stockholm</c:v>
                </c:pt>
                <c:pt idx="15">
                  <c:v>Värmland</c:v>
                </c:pt>
              </c:strCache>
            </c:strRef>
          </c:cat>
          <c:val>
            <c:numRef>
              <c:f>Sheet1!$B$2:$B$17</c:f>
              <c:numCache>
                <c:formatCode>###0.0%</c:formatCode>
                <c:ptCount val="16"/>
                <c:pt idx="0">
                  <c:v>0.72091862206689972</c:v>
                </c:pt>
                <c:pt idx="1">
                  <c:v>0.80952380952380953</c:v>
                </c:pt>
                <c:pt idx="2">
                  <c:v>0.80645161290322576</c:v>
                </c:pt>
                <c:pt idx="3">
                  <c:v>0.80645161290322576</c:v>
                </c:pt>
                <c:pt idx="4">
                  <c:v>0.78846153846153844</c:v>
                </c:pt>
                <c:pt idx="5">
                  <c:v>0.78787878787878785</c:v>
                </c:pt>
                <c:pt idx="6">
                  <c:v>0.76923076923076938</c:v>
                </c:pt>
                <c:pt idx="7">
                  <c:v>0.76315789473684215</c:v>
                </c:pt>
                <c:pt idx="8">
                  <c:v>0.7384615384615385</c:v>
                </c:pt>
                <c:pt idx="9">
                  <c:v>0.72908366533864533</c:v>
                </c:pt>
                <c:pt idx="10">
                  <c:v>0.71186440677966101</c:v>
                </c:pt>
                <c:pt idx="11">
                  <c:v>0.7052023121387283</c:v>
                </c:pt>
                <c:pt idx="12">
                  <c:v>0.6901408450704225</c:v>
                </c:pt>
                <c:pt idx="13">
                  <c:v>0.6853932584269663</c:v>
                </c:pt>
                <c:pt idx="14">
                  <c:v>0.67915690866510525</c:v>
                </c:pt>
                <c:pt idx="15">
                  <c:v>0.66129032258064513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9C-4DA1-820C-6EAE80C0B2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rgbClr val="EDEDED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Sverige</c:v>
                </c:pt>
                <c:pt idx="1">
                  <c:v>Västerbotten</c:v>
                </c:pt>
                <c:pt idx="2">
                  <c:v>Norrbotten</c:v>
                </c:pt>
                <c:pt idx="3">
                  <c:v>Södermanland</c:v>
                </c:pt>
                <c:pt idx="4">
                  <c:v>Kalmar</c:v>
                </c:pt>
                <c:pt idx="5">
                  <c:v>Örebro</c:v>
                </c:pt>
                <c:pt idx="6">
                  <c:v>Dalarna</c:v>
                </c:pt>
                <c:pt idx="7">
                  <c:v>Jönköping</c:v>
                </c:pt>
                <c:pt idx="8">
                  <c:v>Gävleborg</c:v>
                </c:pt>
                <c:pt idx="9">
                  <c:v>Skåne</c:v>
                </c:pt>
                <c:pt idx="10">
                  <c:v>Västernorrland</c:v>
                </c:pt>
                <c:pt idx="11">
                  <c:v>Västra Götaland</c:v>
                </c:pt>
                <c:pt idx="12">
                  <c:v>Uppsala</c:v>
                </c:pt>
                <c:pt idx="13">
                  <c:v>Östergötland</c:v>
                </c:pt>
                <c:pt idx="14">
                  <c:v>Stockholm</c:v>
                </c:pt>
                <c:pt idx="15">
                  <c:v>Värmland</c:v>
                </c:pt>
              </c:strCache>
            </c:strRef>
          </c:cat>
          <c:val>
            <c:numRef>
              <c:f>Sheet1!$C$2:$C$17</c:f>
              <c:numCache>
                <c:formatCode>###0.0%</c:formatCode>
                <c:ptCount val="16"/>
                <c:pt idx="0">
                  <c:v>0.20818771842236644</c:v>
                </c:pt>
                <c:pt idx="1">
                  <c:v>0.15873015873015872</c:v>
                </c:pt>
                <c:pt idx="2">
                  <c:v>0.16129032258064516</c:v>
                </c:pt>
                <c:pt idx="3">
                  <c:v>0.16129032258064516</c:v>
                </c:pt>
                <c:pt idx="4">
                  <c:v>0.19230769230769235</c:v>
                </c:pt>
                <c:pt idx="5">
                  <c:v>0.16666666666666663</c:v>
                </c:pt>
                <c:pt idx="6">
                  <c:v>0.21153846153846154</c:v>
                </c:pt>
                <c:pt idx="7">
                  <c:v>0.14473684210526316</c:v>
                </c:pt>
                <c:pt idx="8">
                  <c:v>0.2153846153846154</c:v>
                </c:pt>
                <c:pt idx="9">
                  <c:v>0.19123505976095617</c:v>
                </c:pt>
                <c:pt idx="10">
                  <c:v>0.20338983050847459</c:v>
                </c:pt>
                <c:pt idx="11">
                  <c:v>0.22832369942196531</c:v>
                </c:pt>
                <c:pt idx="12">
                  <c:v>0.22535211267605637</c:v>
                </c:pt>
                <c:pt idx="13">
                  <c:v>0.2808988764044944</c:v>
                </c:pt>
                <c:pt idx="14">
                  <c:v>0.23185011709601874</c:v>
                </c:pt>
                <c:pt idx="15">
                  <c:v>0.24193548387096775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9C-4DA1-820C-6EAE80C0B2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Mindre</c:v>
                </c:pt>
              </c:strCache>
            </c:strRef>
          </c:tx>
          <c:spPr>
            <a:solidFill>
              <a:srgbClr val="657B71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Sverige</c:v>
                </c:pt>
                <c:pt idx="1">
                  <c:v>Västerbotten</c:v>
                </c:pt>
                <c:pt idx="2">
                  <c:v>Norrbotten</c:v>
                </c:pt>
                <c:pt idx="3">
                  <c:v>Södermanland</c:v>
                </c:pt>
                <c:pt idx="4">
                  <c:v>Kalmar</c:v>
                </c:pt>
                <c:pt idx="5">
                  <c:v>Örebro</c:v>
                </c:pt>
                <c:pt idx="6">
                  <c:v>Dalarna</c:v>
                </c:pt>
                <c:pt idx="7">
                  <c:v>Jönköping</c:v>
                </c:pt>
                <c:pt idx="8">
                  <c:v>Gävleborg</c:v>
                </c:pt>
                <c:pt idx="9">
                  <c:v>Skåne</c:v>
                </c:pt>
                <c:pt idx="10">
                  <c:v>Västernorrland</c:v>
                </c:pt>
                <c:pt idx="11">
                  <c:v>Västra Götaland</c:v>
                </c:pt>
                <c:pt idx="12">
                  <c:v>Uppsala</c:v>
                </c:pt>
                <c:pt idx="13">
                  <c:v>Östergötland</c:v>
                </c:pt>
                <c:pt idx="14">
                  <c:v>Stockholm</c:v>
                </c:pt>
                <c:pt idx="15">
                  <c:v>Värmland</c:v>
                </c:pt>
              </c:strCache>
            </c:strRef>
          </c:cat>
          <c:val>
            <c:numRef>
              <c:f>Sheet1!$D$2:$D$17</c:f>
              <c:numCache>
                <c:formatCode>###0.0%</c:formatCode>
                <c:ptCount val="16"/>
                <c:pt idx="0">
                  <c:v>1.2481278082875686E-2</c:v>
                </c:pt>
                <c:pt idx="1">
                  <c:v>1.5873015873015872E-2</c:v>
                </c:pt>
                <c:pt idx="2">
                  <c:v>1.6129032258064516E-2</c:v>
                </c:pt>
                <c:pt idx="5">
                  <c:v>1.5151515151515152E-2</c:v>
                </c:pt>
                <c:pt idx="8">
                  <c:v>1.5384615384615385E-2</c:v>
                </c:pt>
                <c:pt idx="9">
                  <c:v>1.1952191235059761E-2</c:v>
                </c:pt>
                <c:pt idx="10">
                  <c:v>1.6949152542372881E-2</c:v>
                </c:pt>
                <c:pt idx="11">
                  <c:v>1.7341040462427744E-2</c:v>
                </c:pt>
                <c:pt idx="14">
                  <c:v>1.873536299765808E-2</c:v>
                </c:pt>
                <c:pt idx="15">
                  <c:v>3.2258064516129031E-2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9C-4DA1-820C-6EAE80C0B21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Sverige</c:v>
                </c:pt>
                <c:pt idx="1">
                  <c:v>Västerbotten</c:v>
                </c:pt>
                <c:pt idx="2">
                  <c:v>Norrbotten</c:v>
                </c:pt>
                <c:pt idx="3">
                  <c:v>Södermanland</c:v>
                </c:pt>
                <c:pt idx="4">
                  <c:v>Kalmar</c:v>
                </c:pt>
                <c:pt idx="5">
                  <c:v>Örebro</c:v>
                </c:pt>
                <c:pt idx="6">
                  <c:v>Dalarna</c:v>
                </c:pt>
                <c:pt idx="7">
                  <c:v>Jönköping</c:v>
                </c:pt>
                <c:pt idx="8">
                  <c:v>Gävleborg</c:v>
                </c:pt>
                <c:pt idx="9">
                  <c:v>Skåne</c:v>
                </c:pt>
                <c:pt idx="10">
                  <c:v>Västernorrland</c:v>
                </c:pt>
                <c:pt idx="11">
                  <c:v>Västra Götaland</c:v>
                </c:pt>
                <c:pt idx="12">
                  <c:v>Uppsala</c:v>
                </c:pt>
                <c:pt idx="13">
                  <c:v>Östergötland</c:v>
                </c:pt>
                <c:pt idx="14">
                  <c:v>Stockholm</c:v>
                </c:pt>
                <c:pt idx="15">
                  <c:v>Värmland</c:v>
                </c:pt>
              </c:strCache>
            </c:strRef>
          </c:cat>
          <c:val>
            <c:numRef>
              <c:f>Sheet1!$E$2:$E$17</c:f>
              <c:numCache>
                <c:formatCode>###0.0%</c:formatCode>
                <c:ptCount val="16"/>
                <c:pt idx="0">
                  <c:v>5.8412381427858213E-2</c:v>
                </c:pt>
                <c:pt idx="1">
                  <c:v>1.5873015873015872E-2</c:v>
                </c:pt>
                <c:pt idx="2">
                  <c:v>1.6129032258064516E-2</c:v>
                </c:pt>
                <c:pt idx="3">
                  <c:v>3.2258064516129031E-2</c:v>
                </c:pt>
                <c:pt idx="4">
                  <c:v>1.9230769230769232E-2</c:v>
                </c:pt>
                <c:pt idx="5">
                  <c:v>3.0303030303030304E-2</c:v>
                </c:pt>
                <c:pt idx="6">
                  <c:v>1.9230769230769232E-2</c:v>
                </c:pt>
                <c:pt idx="7">
                  <c:v>9.2105263157894732E-2</c:v>
                </c:pt>
                <c:pt idx="8">
                  <c:v>3.0769230769230771E-2</c:v>
                </c:pt>
                <c:pt idx="9">
                  <c:v>6.7729083665338641E-2</c:v>
                </c:pt>
                <c:pt idx="10">
                  <c:v>6.7796610169491525E-2</c:v>
                </c:pt>
                <c:pt idx="11">
                  <c:v>4.9132947976878609E-2</c:v>
                </c:pt>
                <c:pt idx="12">
                  <c:v>8.4507042253521125E-2</c:v>
                </c:pt>
                <c:pt idx="13">
                  <c:v>3.3707865168539325E-2</c:v>
                </c:pt>
                <c:pt idx="14">
                  <c:v>7.0257611241217793E-2</c:v>
                </c:pt>
                <c:pt idx="15">
                  <c:v>6.4516129032258063E-2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19C-4DA1-820C-6EAE80C0B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22729168"/>
        <c:axId val="922725424"/>
      </c:barChart>
      <c:catAx>
        <c:axId val="92272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922725424"/>
        <c:crosses val="autoZero"/>
        <c:auto val="1"/>
        <c:lblAlgn val="ctr"/>
        <c:lblOffset val="100"/>
        <c:noMultiLvlLbl val="0"/>
      </c:catAx>
      <c:valAx>
        <c:axId val="92272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2272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Dalarna</c:v>
                </c:pt>
              </c:strCache>
            </c:strRef>
          </c:tx>
          <c:spPr>
            <a:solidFill>
              <a:srgbClr val="1E666E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Att fler bär munskydd</c:v>
                </c:pt>
                <c:pt idx="1">
                  <c:v>Att saker som vidrörs ofta (ex handtag) torkas av och desinficeras</c:v>
                </c:pt>
                <c:pt idx="2">
                  <c:v>Att allmänna ytor desinficeras</c:v>
                </c:pt>
                <c:pt idx="3">
                  <c:v>Att lokalerna städas oftare</c:v>
                </c:pt>
                <c:pt idx="4">
                  <c:v>Att toaletter städas oftare</c:v>
                </c:pt>
                <c:pt idx="5">
                  <c:v>Inget av ovanstående</c:v>
                </c:pt>
                <c:pt idx="6">
                  <c:v>Vet ej</c:v>
                </c:pt>
              </c:strCache>
            </c:strRef>
          </c:cat>
          <c:val>
            <c:numRef>
              <c:f>Sheet1!$B$2:$B$8</c:f>
              <c:numCache>
                <c:formatCode>###0.0%</c:formatCode>
                <c:ptCount val="7"/>
                <c:pt idx="0">
                  <c:v>0.61538461538461542</c:v>
                </c:pt>
                <c:pt idx="1">
                  <c:v>0.69230769230769229</c:v>
                </c:pt>
                <c:pt idx="2">
                  <c:v>0.65384615384615385</c:v>
                </c:pt>
                <c:pt idx="3">
                  <c:v>0.51923076923076927</c:v>
                </c:pt>
                <c:pt idx="4">
                  <c:v>0.61538461538461542</c:v>
                </c:pt>
                <c:pt idx="5">
                  <c:v>5.7692307692307689E-2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17-4E6C-A811-FF1E380005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Sverige</c:v>
                </c:pt>
              </c:strCache>
            </c:strRef>
          </c:tx>
          <c:spPr>
            <a:solidFill>
              <a:srgbClr val="EDEDED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Att fler bär munskydd</c:v>
                </c:pt>
                <c:pt idx="1">
                  <c:v>Att saker som vidrörs ofta (ex handtag) torkas av och desinficeras</c:v>
                </c:pt>
                <c:pt idx="2">
                  <c:v>Att allmänna ytor desinficeras</c:v>
                </c:pt>
                <c:pt idx="3">
                  <c:v>Att lokalerna städas oftare</c:v>
                </c:pt>
                <c:pt idx="4">
                  <c:v>Att toaletter städas oftare</c:v>
                </c:pt>
                <c:pt idx="5">
                  <c:v>Inget av ovanstående</c:v>
                </c:pt>
                <c:pt idx="6">
                  <c:v>Vet ej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0.59018000000000004</c:v>
                </c:pt>
                <c:pt idx="1">
                  <c:v>0.64278599999999997</c:v>
                </c:pt>
                <c:pt idx="2">
                  <c:v>0.54208400000000001</c:v>
                </c:pt>
                <c:pt idx="3">
                  <c:v>0.48396800000000001</c:v>
                </c:pt>
                <c:pt idx="4">
                  <c:v>0.491483</c:v>
                </c:pt>
                <c:pt idx="5">
                  <c:v>6.2625E-2</c:v>
                </c:pt>
                <c:pt idx="6">
                  <c:v>4.9098000000000003E-2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E3-4507-ACB5-8B7537DD2C2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92437231"/>
        <c:axId val="892437647"/>
      </c:barChart>
      <c:catAx>
        <c:axId val="892437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92437647"/>
        <c:crosses val="autoZero"/>
        <c:auto val="1"/>
        <c:lblAlgn val="ctr"/>
        <c:lblOffset val="100"/>
        <c:noMultiLvlLbl val="0"/>
      </c:catAx>
      <c:valAx>
        <c:axId val="892437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92437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Gävleborg</c:v>
                </c:pt>
              </c:strCache>
            </c:strRef>
          </c:tx>
          <c:spPr>
            <a:solidFill>
              <a:srgbClr val="1E666E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Att fler bär munskydd</c:v>
                </c:pt>
                <c:pt idx="1">
                  <c:v>Att saker som vidrörs ofta (ex handtag) torkas av och desinficeras</c:v>
                </c:pt>
                <c:pt idx="2">
                  <c:v>Att allmänna ytor desinficeras</c:v>
                </c:pt>
                <c:pt idx="3">
                  <c:v>Att lokalerna städas oftare</c:v>
                </c:pt>
                <c:pt idx="4">
                  <c:v>Att toaletter städas oftare</c:v>
                </c:pt>
                <c:pt idx="5">
                  <c:v>Inget av ovanstående</c:v>
                </c:pt>
                <c:pt idx="6">
                  <c:v>Vet ej</c:v>
                </c:pt>
              </c:strCache>
            </c:strRef>
          </c:cat>
          <c:val>
            <c:numRef>
              <c:f>Sheet1!$B$2:$B$8</c:f>
              <c:numCache>
                <c:formatCode>###0.0%</c:formatCode>
                <c:ptCount val="7"/>
                <c:pt idx="0">
                  <c:v>0.44615384615384618</c:v>
                </c:pt>
                <c:pt idx="1">
                  <c:v>0.66153846153846141</c:v>
                </c:pt>
                <c:pt idx="2">
                  <c:v>0.33846153846153848</c:v>
                </c:pt>
                <c:pt idx="3">
                  <c:v>0.33846153846153848</c:v>
                </c:pt>
                <c:pt idx="4">
                  <c:v>0.33846153846153848</c:v>
                </c:pt>
                <c:pt idx="5">
                  <c:v>7.6923076923076927E-2</c:v>
                </c:pt>
                <c:pt idx="6">
                  <c:v>9.2307692307692313E-2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17-4E6C-A811-FF1E380005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Sverige</c:v>
                </c:pt>
              </c:strCache>
            </c:strRef>
          </c:tx>
          <c:spPr>
            <a:solidFill>
              <a:srgbClr val="EDEDED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Att fler bär munskydd</c:v>
                </c:pt>
                <c:pt idx="1">
                  <c:v>Att saker som vidrörs ofta (ex handtag) torkas av och desinficeras</c:v>
                </c:pt>
                <c:pt idx="2">
                  <c:v>Att allmänna ytor desinficeras</c:v>
                </c:pt>
                <c:pt idx="3">
                  <c:v>Att lokalerna städas oftare</c:v>
                </c:pt>
                <c:pt idx="4">
                  <c:v>Att toaletter städas oftare</c:v>
                </c:pt>
                <c:pt idx="5">
                  <c:v>Inget av ovanstående</c:v>
                </c:pt>
                <c:pt idx="6">
                  <c:v>Vet ej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0.59018000000000004</c:v>
                </c:pt>
                <c:pt idx="1">
                  <c:v>0.64278599999999997</c:v>
                </c:pt>
                <c:pt idx="2">
                  <c:v>0.54208400000000001</c:v>
                </c:pt>
                <c:pt idx="3">
                  <c:v>0.48396800000000001</c:v>
                </c:pt>
                <c:pt idx="4">
                  <c:v>0.491483</c:v>
                </c:pt>
                <c:pt idx="5">
                  <c:v>6.2625E-2</c:v>
                </c:pt>
                <c:pt idx="6">
                  <c:v>4.9098000000000003E-2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D2-4BEC-9023-73E917EAD9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92437231"/>
        <c:axId val="892437647"/>
      </c:barChart>
      <c:catAx>
        <c:axId val="892437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92437647"/>
        <c:crosses val="autoZero"/>
        <c:auto val="1"/>
        <c:lblAlgn val="ctr"/>
        <c:lblOffset val="100"/>
        <c:noMultiLvlLbl val="0"/>
      </c:catAx>
      <c:valAx>
        <c:axId val="892437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92437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0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0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0D6F90-1561-4B31-904F-40EC82613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AA0A-6D28-4FD0-BBC9-61D73D85F49E}" type="datetime1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045D79-610E-4A34-84D0-896BE3CD7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Axiom Insight Företagspresentation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2947B-9FD5-42C0-B5F8-C631ABECC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879-5077-49B3-916C-4944440DB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8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6422F-97E0-46E1-BA44-74E07E2F6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62EB07-3549-4CEA-9659-FCBA677CD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E3E0E-FBCF-4567-A426-5597705F9534}" type="datetime1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E5840C-9ACE-4D62-B3FA-49A4C395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Axiom Insight Företagspresentation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D328B-8E86-4B8F-AED4-73C4C3872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879-5077-49B3-916C-4944440DB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0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0D6F90-1561-4B31-904F-40EC82613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9BB3-BD5B-4D8F-8EA1-F30434BB135A}" type="datetime1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045D79-610E-4A34-84D0-896BE3CD7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Axiom Insight Företagspresentation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2947B-9FD5-42C0-B5F8-C631ABECC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879-5077-49B3-916C-4944440DB74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A927C01-D9F6-4152-A990-F36603FDD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633" y="1747839"/>
            <a:ext cx="6622735" cy="33623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3047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0D6F90-1561-4B31-904F-40EC82613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7319-8330-4318-A53C-7F2F02362FD6}" type="datetime1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045D79-610E-4A34-84D0-896BE3CD7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Axiom Insight Företagspresentation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2947B-9FD5-42C0-B5F8-C631ABECC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879-5077-49B3-916C-4944440DB74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A927C01-D9F6-4152-A990-F36603FDD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633" y="1747839"/>
            <a:ext cx="6622735" cy="1050779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32C5D8-67E3-4593-9F35-C2ED3DB25B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4475" y="3197629"/>
            <a:ext cx="6623050" cy="2272896"/>
          </a:xfrm>
        </p:spPr>
        <p:txBody>
          <a:bodyPr/>
          <a:lstStyle>
            <a:lvl1pPr marL="0" indent="0" algn="ctr">
              <a:buNone/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6447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24517" y="24479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24517" y="4318001"/>
            <a:ext cx="8534400" cy="430887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3476122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25534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60501" y="2098676"/>
            <a:ext cx="9715500" cy="2129814"/>
          </a:xfrm>
        </p:spPr>
        <p:txBody>
          <a:bodyPr/>
          <a:lstStyle>
            <a:lvl1pPr marL="363538" indent="-363538">
              <a:buSzPct val="110000"/>
              <a:buFont typeface="Arial" pitchFamily="34" charset="0"/>
              <a:buChar char="□"/>
              <a:defRPr/>
            </a:lvl1pPr>
            <a:lvl2pPr marL="627063" indent="-263525">
              <a:buFont typeface="Arial" pitchFamily="34" charset="0"/>
              <a:buChar char="-"/>
              <a:defRPr sz="2600"/>
            </a:lvl2pPr>
            <a:lvl3pPr marL="989013" indent="-361950">
              <a:buFont typeface="Arial" pitchFamily="34" charset="0"/>
              <a:buChar char="□"/>
              <a:defRPr sz="2400"/>
            </a:lvl3pPr>
            <a:lvl4pPr marL="1252538" indent="-263525">
              <a:buFont typeface="Arial" pitchFamily="34" charset="0"/>
              <a:buChar char="-"/>
              <a:defRPr sz="2200"/>
            </a:lvl4pPr>
            <a:lvl5pPr marL="1528763" indent="-276225">
              <a:buFont typeface="Arial" pitchFamily="34" charset="0"/>
              <a:buChar char="-"/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77636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4099123"/>
            <a:ext cx="1036320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58226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60501" y="2098676"/>
            <a:ext cx="4756151" cy="23391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419851" y="2098676"/>
            <a:ext cx="4756149" cy="23391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65789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436211"/>
            <a:ext cx="5386917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031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436211"/>
            <a:ext cx="5389033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2031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205955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38417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E495-9CA7-4841-88DC-9ACBB128E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1787"/>
            <a:ext cx="9144000" cy="2414426"/>
          </a:xfrm>
        </p:spPr>
        <p:txBody>
          <a:bodyPr anchor="ctr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C0A48-0A38-4DB0-A9D1-79A3D26A9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90152"/>
            <a:ext cx="9144000" cy="567647"/>
          </a:xfrm>
        </p:spPr>
        <p:txBody>
          <a:bodyPr/>
          <a:lstStyle>
            <a:lvl1pPr marL="0" indent="0" algn="ctr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1BF96-56FB-472A-960E-A9EBDF936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4777-3778-4515-850D-2580F15E32BB}" type="datetime1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62111-F23B-40CC-9547-4FFF381E4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Axiom Insight Företagspresentation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2F9BF-DAC7-4484-BD25-105BF8EBE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879-5077-49B3-916C-4944440DB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63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786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2683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87173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75770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5229758" y="2098676"/>
            <a:ext cx="5946243" cy="2499146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368933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48184" y="739776"/>
            <a:ext cx="2427816" cy="426402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5614952" y="739776"/>
            <a:ext cx="2930033" cy="42640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93426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arn">
            <a:extLst>
              <a:ext uri="{FF2B5EF4-FFF2-40B4-BE49-F238E27FC236}">
                <a16:creationId xmlns:a16="http://schemas.microsoft.com/office/drawing/2014/main" id="{0276FED8-8997-4F58-8AFF-1C828E6317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3140869"/>
            <a:ext cx="11520000" cy="57626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rgbClr val="FF0000"/>
                </a:solidFill>
                <a:latin typeface="+mn-lt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rgbClr val="FF0000"/>
                </a:solidFill>
              </a:defRPr>
            </a:lvl2pPr>
            <a:lvl3pPr>
              <a:defRPr sz="1800">
                <a:solidFill>
                  <a:srgbClr val="FF0000"/>
                </a:solidFill>
              </a:defRPr>
            </a:lvl3pPr>
            <a:lvl4pPr>
              <a:defRPr sz="1800">
                <a:solidFill>
                  <a:srgbClr val="FF0000"/>
                </a:solidFill>
              </a:defRPr>
            </a:lvl4pPr>
            <a:lvl5pPr>
              <a:defRPr sz="18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Warning</a:t>
            </a:r>
            <a:endParaRPr lang="el-GR"/>
          </a:p>
        </p:txBody>
      </p:sp>
      <p:sp>
        <p:nvSpPr>
          <p:cNvPr id="6" name="Cont1">
            <a:extLst>
              <a:ext uri="{FF2B5EF4-FFF2-40B4-BE49-F238E27FC236}">
                <a16:creationId xmlns:a16="http://schemas.microsoft.com/office/drawing/2014/main" id="{0FD23242-2B85-4AFF-87A6-1DD172122E8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3393" y="792000"/>
            <a:ext cx="10943167" cy="5508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114300" indent="0">
              <a:buNone/>
              <a:defRPr sz="1200"/>
            </a:lvl1pPr>
          </a:lstStyle>
          <a:p>
            <a:pPr lvl="0"/>
            <a:endParaRPr lang="el-GR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23392" y="217616"/>
            <a:ext cx="10944000" cy="547088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Title</a:t>
            </a:r>
            <a:endParaRPr lang="el-GR"/>
          </a:p>
        </p:txBody>
      </p:sp>
      <p:sp>
        <p:nvSpPr>
          <p:cNvPr id="7" name="RepTitle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12192000" cy="230400"/>
          </a:xfrm>
          <a:noFill/>
          <a:ln>
            <a:noFill/>
          </a:ln>
        </p:spPr>
        <p:txBody>
          <a:bodyPr>
            <a:noAutofit/>
          </a:bodyPr>
          <a:lstStyle>
            <a:lvl1pPr marL="11430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/>
              <a:t>Report Title</a:t>
            </a:r>
            <a:endParaRPr lang="el-G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2021-02-01 12:44</a:t>
            </a:r>
          </a:p>
        </p:txBody>
      </p:sp>
    </p:spTree>
    <p:extLst>
      <p:ext uri="{BB962C8B-B14F-4D97-AF65-F5344CB8AC3E}">
        <p14:creationId xmlns:p14="http://schemas.microsoft.com/office/powerpoint/2010/main" val="25327522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D6980-054E-4DB0-8529-E350B592F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9D1C2-C6D4-4050-B196-ECCB39F3B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4320-D0CF-46C7-9E39-5D6B3D3F4C16}" type="datetime1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2620E-3E1F-430C-A0CF-2361A8C39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Axiom Insight Företagspresentation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C8344-9825-49F0-9D67-E2715C4BB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879-5077-49B3-916C-4944440DB74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401F039-F457-455C-B757-E19C9CD1E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613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15C40-17CF-49EF-BF39-6B81D3D06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873125"/>
            <a:ext cx="5689601" cy="2168525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352E9-0D45-48BE-9D32-F76C3F38F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3643-EDD6-4B63-B2C1-7258C59FEC85}" type="datetime1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C04D5-9F8C-4711-8979-4A4D144C3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Axiom Insight Företagspresentation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B6451-5870-4F7F-888F-888943A8E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879-5077-49B3-916C-4944440DB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2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15C40-17CF-49EF-BF39-6B81D3D06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873125"/>
            <a:ext cx="5149851" cy="21685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4C681-25F2-4A34-872A-B6EE8A5D1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3303639"/>
            <a:ext cx="5149850" cy="216852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352E9-0D45-48BE-9D32-F76C3F38F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CBE0-C60C-441E-B27B-9274913CFB1E}" type="datetime1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C04D5-9F8C-4711-8979-4A4D144C3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Axiom Insight Företagspresentation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B6451-5870-4F7F-888F-888943A8E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879-5077-49B3-916C-4944440DB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1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F5F60-A966-4BF1-A75C-57C1FDF29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D59EB-0F9A-45B0-BEB9-BFA603AC3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2344" y="1952624"/>
            <a:ext cx="5148000" cy="4392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BCCF0-F112-458E-92D8-0B9E7AB66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9831" y="1952624"/>
            <a:ext cx="5148000" cy="4392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53532-D4A1-4436-A098-B986293B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8044-6D72-4EF4-ABC7-442E006CBE91}" type="datetime1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0E760-D06A-4520-9E1F-7F8A80245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Axiom Insight Företagspresentation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974E7-F5C7-435A-A05F-90AF4270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879-5077-49B3-916C-4944440DB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547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pic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2933D3-DA21-4AA6-91D1-C4F1B255A3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8" y="0"/>
            <a:ext cx="6024562" cy="685800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D59EB-0F9A-45B0-BEB9-BFA603AC3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4168" y="1952624"/>
            <a:ext cx="4752975" cy="4392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53532-D4A1-4436-A098-B986293B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FEA5-111B-4D26-A1B9-5DB48426BE54}" type="datetime1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0E760-D06A-4520-9E1F-7F8A80245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Axiom Insight Företagspresentation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974E7-F5C7-435A-A05F-90AF4270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879-5077-49B3-916C-4944440DB74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B7EF4E-FB1F-4908-8E26-370DE3A60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169" y="890738"/>
            <a:ext cx="4752974" cy="8459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698D76-3886-4AA1-B2D9-2B00D8811E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94560" y="188914"/>
            <a:ext cx="1305352" cy="25715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9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pic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2933D3-DA21-4AA6-91D1-C4F1B255A3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24562" cy="685800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D59EB-0F9A-45B0-BEB9-BFA603AC3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64313" y="1952624"/>
            <a:ext cx="4753519" cy="4392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53532-D4A1-4436-A098-B986293B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4330-CA17-4B46-ADD1-629AB183D9E0}" type="datetime1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0E760-D06A-4520-9E1F-7F8A80245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Axiom Insight Företagspresentation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974E7-F5C7-435A-A05F-90AF4270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879-5077-49B3-916C-4944440DB74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4A8441-3A5C-45CC-AF0C-3B1F5EE4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311" y="890738"/>
            <a:ext cx="4753519" cy="8459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5449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5351A-991F-4A7A-9F9D-19D4B65B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2345" y="1952625"/>
            <a:ext cx="5148000" cy="540000"/>
          </a:xfrm>
        </p:spPr>
        <p:txBody>
          <a:bodyPr anchor="t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5567A8-9873-4039-8163-E9C1FC459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2345" y="2614150"/>
            <a:ext cx="5148000" cy="3731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67D234-C3CE-4171-A202-DFD33A1417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831" y="1952625"/>
            <a:ext cx="5148000" cy="540000"/>
          </a:xfrm>
        </p:spPr>
        <p:txBody>
          <a:bodyPr anchor="t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18A280-D60E-4143-BA19-35FF63CAC3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831" y="2614148"/>
            <a:ext cx="5148000" cy="3731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574A87-8CC5-4B07-AA03-007273AB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4E30-0B85-42F1-8C06-616F350D4126}" type="datetime1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636F61-5D69-4B0C-859A-5E39DD07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Axiom Insight Företagspresentation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746078-9E09-417F-B391-D876DBA00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879-5077-49B3-916C-4944440DB74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B7F7F7F-5667-4E38-8C9C-FB5E49E4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75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AA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C8B7BF-AC31-45D3-9C8D-A4ACFD1D1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169" y="890738"/>
            <a:ext cx="10443662" cy="84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C45E4-AC0F-4E0A-9148-C59EC87C5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6000" y="1953238"/>
            <a:ext cx="10440000" cy="43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1BB65-43E1-457C-851C-48AA8BE71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96166" y="6416674"/>
            <a:ext cx="607029" cy="25241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700" b="0">
                <a:solidFill>
                  <a:schemeClr val="tx1"/>
                </a:solidFill>
              </a:defRPr>
            </a:lvl1pPr>
          </a:lstStyle>
          <a:p>
            <a:fld id="{D4C55EA9-6AD2-4CFD-B1D5-F5E1F7F71FE0}" type="datetime1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44561-26CE-471D-88D5-AA8F5AB9C5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0910" y="6416674"/>
            <a:ext cx="4114800" cy="25241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="0">
                <a:solidFill>
                  <a:schemeClr val="tx1"/>
                </a:solidFill>
              </a:defRPr>
            </a:lvl1pPr>
          </a:lstStyle>
          <a:p>
            <a:r>
              <a:rPr lang="en-US"/>
              <a:t>Axiom Insight Företagspresentation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4EC39-5F60-4FDF-8F8F-430FA218E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3651" y="6416674"/>
            <a:ext cx="401548" cy="25241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fld id="{DE28D879-5077-49B3-916C-4944440DB74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F28BC9-0D86-46CE-B13E-1E4B495FD6A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561" y="188914"/>
            <a:ext cx="1305352" cy="2571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708843-FC75-D142-9DF2-E7CD3FB7716A}"/>
              </a:ext>
            </a:extLst>
          </p:cNvPr>
          <p:cNvSpPr txBox="1"/>
          <p:nvPr userDrawn="1"/>
        </p:nvSpPr>
        <p:spPr>
          <a:xfrm flipV="1">
            <a:off x="876000" y="1736725"/>
            <a:ext cx="902000" cy="216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1220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119">
          <p15:clr>
            <a:srgbClr val="F26B43"/>
          </p15:clr>
        </p15:guide>
        <p15:guide id="4" orient="horz" pos="4201">
          <p15:clr>
            <a:srgbClr val="F26B43"/>
          </p15:clr>
        </p15:guide>
        <p15:guide id="5" orient="horz" pos="278">
          <p15:clr>
            <a:srgbClr val="F26B43"/>
          </p15:clr>
        </p15:guide>
        <p15:guide id="6" orient="horz" pos="4042">
          <p15:clr>
            <a:srgbClr val="F26B43"/>
          </p15:clr>
        </p15:guide>
        <p15:guide id="7" pos="7559">
          <p15:clr>
            <a:srgbClr val="F26B43"/>
          </p15:clr>
        </p15:guide>
        <p15:guide id="8" pos="121">
          <p15:clr>
            <a:srgbClr val="F26B43"/>
          </p15:clr>
        </p15:guide>
        <p15:guide id="9" pos="279">
          <p15:clr>
            <a:srgbClr val="F26B43"/>
          </p15:clr>
        </p15:guide>
        <p15:guide id="10" pos="7401">
          <p15:clr>
            <a:srgbClr val="F26B43"/>
          </p15:clr>
        </p15:guide>
        <p15:guide id="11" orient="horz" pos="550">
          <p15:clr>
            <a:srgbClr val="F26B43"/>
          </p15:clr>
        </p15:guide>
        <p15:guide id="12" orient="horz" pos="3997">
          <p15:clr>
            <a:srgbClr val="F26B43"/>
          </p15:clr>
        </p15:guide>
        <p15:guide id="13" pos="551">
          <p15:clr>
            <a:srgbClr val="F26B43"/>
          </p15:clr>
        </p15:guide>
        <p15:guide id="14" pos="7129">
          <p15:clr>
            <a:srgbClr val="F26B43"/>
          </p15:clr>
        </p15:guide>
        <p15:guide id="15" pos="3885">
          <p15:clr>
            <a:srgbClr val="F26B43"/>
          </p15:clr>
        </p15:guide>
        <p15:guide id="16" pos="3795">
          <p15:clr>
            <a:srgbClr val="F26B43"/>
          </p15:clr>
        </p15:guide>
        <p15:guide id="17" orient="horz" pos="1094">
          <p15:clr>
            <a:srgbClr val="F26B43"/>
          </p15:clr>
        </p15:guide>
        <p15:guide id="18" orient="horz" pos="1230">
          <p15:clr>
            <a:srgbClr val="F26B43"/>
          </p15:clr>
        </p15:guide>
        <p15:guide id="19" pos="3545">
          <p15:clr>
            <a:srgbClr val="F26B43"/>
          </p15:clr>
        </p15:guide>
        <p15:guide id="20" pos="413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AA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60501" y="739775"/>
            <a:ext cx="97155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1539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60501" y="2098676"/>
            <a:ext cx="9715500" cy="249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9540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4D4D4D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4D4D4D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4D4D4D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4D4D4D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4D4D4D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4D4D4D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4D4D4D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4D4D4D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4D4D4D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800">
          <a:solidFill>
            <a:srgbClr val="5B627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rgbClr val="5B6275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2800">
          <a:solidFill>
            <a:srgbClr val="5B6275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800">
          <a:solidFill>
            <a:srgbClr val="5B6275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800">
          <a:solidFill>
            <a:srgbClr val="5B627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800">
          <a:solidFill>
            <a:srgbClr val="5B627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800">
          <a:solidFill>
            <a:srgbClr val="5B627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800">
          <a:solidFill>
            <a:srgbClr val="5B627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800">
          <a:solidFill>
            <a:srgbClr val="5B6275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7B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4F04D19-5B43-40B1-9C50-392FE846F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3149" y="3008514"/>
            <a:ext cx="7634894" cy="1529304"/>
          </a:xfrm>
        </p:spPr>
        <p:txBody>
          <a:bodyPr vert="horz" lIns="0" tIns="0" rIns="0" bIns="0" rtlCol="0" anchor="t">
            <a:noAutofit/>
          </a:bodyPr>
          <a:lstStyle/>
          <a:p>
            <a:pPr algn="l"/>
            <a:r>
              <a:rPr lang="sv-SE" sz="2800" dirty="0">
                <a:solidFill>
                  <a:srgbClr val="000000"/>
                </a:solidFill>
                <a:latin typeface="Almega Sans"/>
              </a:rPr>
              <a:t>Allmänhetens inställning till rengöring</a:t>
            </a:r>
            <a:br>
              <a:rPr lang="sv-SE" sz="2800" dirty="0">
                <a:solidFill>
                  <a:srgbClr val="000000"/>
                </a:solidFill>
                <a:latin typeface="Almega Sans"/>
              </a:rPr>
            </a:br>
            <a:r>
              <a:rPr lang="sv-SE" sz="2800" dirty="0">
                <a:solidFill>
                  <a:srgbClr val="000000"/>
                </a:solidFill>
                <a:latin typeface="Almega Sans"/>
              </a:rPr>
              <a:t>av gemensamma utrymmen.</a:t>
            </a:r>
            <a:endParaRPr lang="sv-SE" dirty="0">
              <a:solidFill>
                <a:srgbClr val="000000"/>
              </a:solidFill>
              <a:latin typeface="Almega San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B64CB-3038-4B1C-8343-7861D339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8D879-5077-49B3-916C-4944440DB74E}" type="slidenum">
              <a:rPr kumimoji="0" lang="en-US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7" name="Bildobjekt 7">
            <a:extLst>
              <a:ext uri="{FF2B5EF4-FFF2-40B4-BE49-F238E27FC236}">
                <a16:creationId xmlns:a16="http://schemas.microsoft.com/office/drawing/2014/main" id="{B3ED286C-F4A6-4BA7-A899-3E166858C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545" y="6083158"/>
            <a:ext cx="3295507" cy="334891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27DE2A74-8980-498D-8440-488231C572D6}"/>
              </a:ext>
            </a:extLst>
          </p:cNvPr>
          <p:cNvSpPr txBox="1"/>
          <p:nvPr/>
        </p:nvSpPr>
        <p:spPr>
          <a:xfrm>
            <a:off x="1352266" y="2202258"/>
            <a:ext cx="948746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4400">
                <a:solidFill>
                  <a:srgbClr val="EDEDED"/>
                </a:solidFill>
                <a:latin typeface="Almega Sans Display"/>
              </a:rPr>
              <a:t>Almega Serviceföretagen</a:t>
            </a:r>
          </a:p>
        </p:txBody>
      </p:sp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B7D558DB-7ADF-40C8-BDDF-929E7B50B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934884"/>
            <a:ext cx="571500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4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03DAAE-CC5C-4869-9D1A-8B027017E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879-5077-49B3-916C-4944440DB74E}" type="slidenum">
              <a:rPr lang="en-US" smtClean="0"/>
              <a:t>10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B0365A6-B9C6-4B9A-BA64-BA6990E73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169" y="685255"/>
            <a:ext cx="10443662" cy="845987"/>
          </a:xfrm>
        </p:spPr>
        <p:txBody>
          <a:bodyPr/>
          <a:lstStyle/>
          <a:p>
            <a:r>
              <a:rPr lang="sv-SE">
                <a:solidFill>
                  <a:srgbClr val="EDEDED"/>
                </a:solidFill>
                <a:latin typeface="Almega Sans Display" panose="00000A00000000000000" pitchFamily="2" charset="0"/>
              </a:rPr>
              <a:t>Sju av tio </a:t>
            </a:r>
            <a:r>
              <a:rPr lang="sv-SE">
                <a:solidFill>
                  <a:srgbClr val="000000"/>
                </a:solidFill>
                <a:latin typeface="Almega Sans Display" panose="00000A00000000000000" pitchFamily="2" charset="0"/>
              </a:rPr>
              <a:t>vill ha mer desinficering </a:t>
            </a:r>
            <a:br>
              <a:rPr lang="sv-SE">
                <a:solidFill>
                  <a:srgbClr val="000000"/>
                </a:solidFill>
                <a:latin typeface="Almega Sans Display" panose="00000A00000000000000" pitchFamily="2" charset="0"/>
              </a:rPr>
            </a:br>
            <a:endParaRPr lang="sv-SE"/>
          </a:p>
        </p:txBody>
      </p:sp>
      <p:sp>
        <p:nvSpPr>
          <p:cNvPr id="8" name="BodyFooterCenter">
            <a:extLst>
              <a:ext uri="{FF2B5EF4-FFF2-40B4-BE49-F238E27FC236}">
                <a16:creationId xmlns:a16="http://schemas.microsoft.com/office/drawing/2014/main" id="{11F84FBE-AE5F-49B1-A320-C612BA1EF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1200" y="5967262"/>
            <a:ext cx="2953225" cy="538930"/>
          </a:xfrm>
        </p:spPr>
        <p:txBody>
          <a:bodyPr/>
          <a:lstStyle/>
          <a:p>
            <a:pPr algn="l"/>
            <a:r>
              <a:rPr lang="sv-SE" sz="1000" dirty="0">
                <a:solidFill>
                  <a:srgbClr val="000000"/>
                </a:solidFill>
                <a:latin typeface="+mj-lt"/>
              </a:rPr>
              <a:t>Framöver, skulle du vilja ha mer eller mindre städning och desinficering på platser som du vistas i utanför ditt hem? Desinficering</a:t>
            </a:r>
            <a:endParaRPr lang="en-US" sz="10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9C5159-C01E-4E12-8EB0-23613D309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365245"/>
              </p:ext>
            </p:extLst>
          </p:nvPr>
        </p:nvGraphicFramePr>
        <p:xfrm>
          <a:off x="773558" y="1449191"/>
          <a:ext cx="10439400" cy="439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Bildobjekt 6">
            <a:extLst>
              <a:ext uri="{FF2B5EF4-FFF2-40B4-BE49-F238E27FC236}">
                <a16:creationId xmlns:a16="http://schemas.microsoft.com/office/drawing/2014/main" id="{41202002-5D0C-4270-B164-FB66BC282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2" y="6336876"/>
            <a:ext cx="2053578" cy="2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7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66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innehåll 7" descr="En bild som visar inomhus, person, golv, stående&#10;&#10;Automatiskt genererad beskrivning">
            <a:extLst>
              <a:ext uri="{FF2B5EF4-FFF2-40B4-BE49-F238E27FC236}">
                <a16:creationId xmlns:a16="http://schemas.microsoft.com/office/drawing/2014/main" id="{72884C79-455E-4C90-9DD0-289A937D07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6" r="20815" b="-1"/>
          <a:stretch/>
        </p:blipFill>
        <p:spPr>
          <a:xfrm>
            <a:off x="6167438" y="10"/>
            <a:ext cx="6024562" cy="6857990"/>
          </a:xfrm>
          <a:noFill/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49FCD20-0786-4586-B9AC-CEF879BB39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96166" y="6416674"/>
            <a:ext cx="607029" cy="252413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D7BC4320-D0CF-46C7-9E39-5D6B3D3F4C16}" type="datetime1">
              <a:rPr lang="en-US" smtClean="0"/>
              <a:pPr>
                <a:spcAft>
                  <a:spcPts val="600"/>
                </a:spcAft>
              </a:pPr>
              <a:t>3/1/2021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FDCD16E-BCC0-434A-83AA-6A97BD241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0910" y="6416674"/>
            <a:ext cx="4114800" cy="252413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Axiom Insight Företagspresentation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0979056-0616-4759-8D59-F043EEFBE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651" y="6416674"/>
            <a:ext cx="401548" cy="252413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DE28D879-5077-49B3-916C-4944440DB74E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id="{D6513A2E-600C-485F-AB8B-E34420FC7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40" y="3006006"/>
            <a:ext cx="4869085" cy="845987"/>
          </a:xfrm>
        </p:spPr>
        <p:txBody>
          <a:bodyPr/>
          <a:lstStyle/>
          <a:p>
            <a:r>
              <a:rPr lang="en-US" sz="3200" dirty="0">
                <a:solidFill>
                  <a:srgbClr val="EDEDED"/>
                </a:solidFill>
                <a:latin typeface="Almega Sans Display" panose="00000A00000000000000" pitchFamily="2" charset="0"/>
              </a:rPr>
              <a:t>Åtgärder för </a:t>
            </a:r>
            <a:r>
              <a:rPr lang="en-US" sz="3200" dirty="0" err="1">
                <a:solidFill>
                  <a:srgbClr val="EDEDED"/>
                </a:solidFill>
                <a:latin typeface="Almega Sans Display" panose="00000A00000000000000" pitchFamily="2" charset="0"/>
              </a:rPr>
              <a:t>minskad</a:t>
            </a:r>
            <a:r>
              <a:rPr lang="en-US" sz="3200" dirty="0">
                <a:solidFill>
                  <a:srgbClr val="EDEDED"/>
                </a:solidFill>
                <a:latin typeface="Almega Sans Display" panose="00000A00000000000000" pitchFamily="2" charset="0"/>
              </a:rPr>
              <a:t> </a:t>
            </a:r>
            <a:r>
              <a:rPr lang="en-US" sz="3200" dirty="0" err="1">
                <a:solidFill>
                  <a:srgbClr val="EDEDED"/>
                </a:solidFill>
                <a:latin typeface="Almega Sans Display" panose="00000A00000000000000" pitchFamily="2" charset="0"/>
              </a:rPr>
              <a:t>smittspridning</a:t>
            </a:r>
            <a:endParaRPr lang="en-US" sz="3200" dirty="0">
              <a:solidFill>
                <a:srgbClr val="EDEDED"/>
              </a:solidFill>
              <a:latin typeface="Almega Sans Display" panose="00000A00000000000000" pitchFamily="2" charset="0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B3EFCB6-9ECD-4A8D-A7C5-FE5B3C1FAA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94560" y="188914"/>
            <a:ext cx="1305352" cy="257152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8456E32-8CC6-4787-A24F-83E0C3D49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2" y="6336876"/>
            <a:ext cx="2053578" cy="2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78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32AD907-3EC1-4CB7-8D79-0E65498B0E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208098"/>
              </p:ext>
            </p:extLst>
          </p:nvPr>
        </p:nvGraphicFramePr>
        <p:xfrm>
          <a:off x="876300" y="1074821"/>
          <a:ext cx="10439400" cy="5270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E487E-B962-4377-B871-6BA7CF2F3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8D879-5077-49B3-916C-4944440DB74E}" type="slidenum">
              <a:rPr kumimoji="0" lang="en-US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BodyFooterCenter">
            <a:extLst>
              <a:ext uri="{FF2B5EF4-FFF2-40B4-BE49-F238E27FC236}">
                <a16:creationId xmlns:a16="http://schemas.microsoft.com/office/drawing/2014/main" id="{FFA8B5ED-E3F0-475A-B081-637A2508C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82378" y="6432548"/>
            <a:ext cx="3312821" cy="1382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Antag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det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är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möjlighet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minska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antalet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människor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vilka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av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följande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åtgärder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skulle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få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plaster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utanför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hemmet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kännas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smittsäkra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Flera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svarsalternativ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möjliga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2400CFC-F3E8-4EB3-B7E8-7907BFD44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2" y="6336876"/>
            <a:ext cx="2053578" cy="2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44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32AD907-3EC1-4CB7-8D79-0E65498B0E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058040"/>
              </p:ext>
            </p:extLst>
          </p:nvPr>
        </p:nvGraphicFramePr>
        <p:xfrm>
          <a:off x="876300" y="1138989"/>
          <a:ext cx="10439400" cy="5206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E487E-B962-4377-B871-6BA7CF2F3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8D879-5077-49B3-916C-4944440DB74E}" type="slidenum">
              <a:rPr kumimoji="0" lang="en-US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BodyFooterCenter">
            <a:extLst>
              <a:ext uri="{FF2B5EF4-FFF2-40B4-BE49-F238E27FC236}">
                <a16:creationId xmlns:a16="http://schemas.microsoft.com/office/drawing/2014/main" id="{27964FC8-4A7F-49E6-B094-A11FBC5CF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95075" y="6329361"/>
            <a:ext cx="3299350" cy="33972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Antag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det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är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möjlighet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minska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antalet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människor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vilka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av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följande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åtgärder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skulle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få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plaster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utanför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hemmet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kännas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smittsäkra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Flera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svarsalternativ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möjliga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67DDB13-91EB-432A-AA0E-B2CFA9DB7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2" y="6336876"/>
            <a:ext cx="2053578" cy="2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4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32AD907-3EC1-4CB7-8D79-0E65498B0E7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76300" y="1138989"/>
          <a:ext cx="10439400" cy="5206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E487E-B962-4377-B871-6BA7CF2F3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8D879-5077-49B3-916C-4944440DB74E}" type="slidenum">
              <a:rPr kumimoji="0" lang="en-US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BodyFooterCenter">
            <a:extLst>
              <a:ext uri="{FF2B5EF4-FFF2-40B4-BE49-F238E27FC236}">
                <a16:creationId xmlns:a16="http://schemas.microsoft.com/office/drawing/2014/main" id="{27FD568D-AA48-4E58-A991-E71CEF09F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62169" y="6196011"/>
            <a:ext cx="3533030" cy="44132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Antag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det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är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möjlighet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minska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antalet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människor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vilka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av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följande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åtgärder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skulle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få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plaster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utanför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hemmet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kännas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smittsäkra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Flera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svarsalternativ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möjliga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5838196-39C4-4362-9251-F3EF123AC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2" y="6336876"/>
            <a:ext cx="2053578" cy="2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02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32AD907-3EC1-4CB7-8D79-0E65498B0E7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54251" y="1088189"/>
          <a:ext cx="10439400" cy="5206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E487E-B962-4377-B871-6BA7CF2F3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8D879-5077-49B3-916C-4944440DB74E}" type="slidenum">
              <a:rPr kumimoji="0" lang="en-US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BodyFooterCenter">
            <a:extLst>
              <a:ext uri="{FF2B5EF4-FFF2-40B4-BE49-F238E27FC236}">
                <a16:creationId xmlns:a16="http://schemas.microsoft.com/office/drawing/2014/main" id="{1E939BFA-5629-4E15-889D-27A95F04C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23130" y="6680520"/>
            <a:ext cx="3268870" cy="45719"/>
          </a:xfrm>
        </p:spPr>
        <p:txBody>
          <a:bodyPr/>
          <a:lstStyle/>
          <a:p>
            <a:pPr algn="l">
              <a:defRPr/>
            </a:pPr>
            <a:r>
              <a:rPr lang="en-US" sz="1000" dirty="0">
                <a:solidFill>
                  <a:srgbClr val="000000"/>
                </a:solidFill>
                <a:latin typeface="+mj-lt"/>
              </a:rPr>
              <a:t>Antag att det inte är en möjlighet att minska antalet människor, vilka av följande åtgärder skulle få plaster utanför hemmet att kännas mer smittsäkra?</a:t>
            </a:r>
          </a:p>
          <a:p>
            <a:pPr algn="l">
              <a:defRPr/>
            </a:pPr>
            <a:r>
              <a:rPr lang="en-US" sz="1000" dirty="0">
                <a:solidFill>
                  <a:srgbClr val="000000"/>
                </a:solidFill>
                <a:latin typeface="+mj-lt"/>
              </a:rPr>
              <a:t>Flera svarsalternativ möjliga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9126F2E-5FE3-4339-87F1-4E87BACA6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2" y="6336876"/>
            <a:ext cx="2053578" cy="2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83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32AD907-3EC1-4CB7-8D79-0E65498B0E7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76300" y="825875"/>
          <a:ext cx="10439400" cy="5206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E487E-B962-4377-B871-6BA7CF2F3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8D879-5077-49B3-916C-4944440DB74E}" type="slidenum">
              <a:rPr kumimoji="0" lang="en-US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BodyFooterCenter">
            <a:extLst>
              <a:ext uri="{FF2B5EF4-FFF2-40B4-BE49-F238E27FC236}">
                <a16:creationId xmlns:a16="http://schemas.microsoft.com/office/drawing/2014/main" id="{0456EB08-E9BE-4677-AC51-D74B4778D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62619" y="6563041"/>
            <a:ext cx="3431430" cy="10604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Antag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det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är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möjlighet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minska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antalet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människor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vilka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av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följande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åtgärder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skulle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få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plaster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utanför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hemmet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kännas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smittsäkra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Flera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svarsalternativ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möjliga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B65997A-7065-4BCE-8B1F-47EAB5F79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2" y="6336876"/>
            <a:ext cx="2053578" cy="2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38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32AD907-3EC1-4CB7-8D79-0E65498B0E7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08380" y="691949"/>
          <a:ext cx="10439400" cy="5206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E487E-B962-4377-B871-6BA7CF2F3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8D879-5077-49B3-916C-4944440DB74E}" type="slidenum">
              <a:rPr kumimoji="0" lang="en-US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BodyFooterCenter">
            <a:extLst>
              <a:ext uri="{FF2B5EF4-FFF2-40B4-BE49-F238E27FC236}">
                <a16:creationId xmlns:a16="http://schemas.microsoft.com/office/drawing/2014/main" id="{90704976-857F-4D05-99A4-877D6C89B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70729" y="6345238"/>
            <a:ext cx="3624470" cy="32956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Antag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det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är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möjlighet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minska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antalet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människor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vilka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av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följande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åtgärder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skulle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få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plaster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utanför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hemmet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kännas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smittsäkra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Flera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svarsalternativ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möjliga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9DC11B1-7D01-4897-AA8F-ABAB2A444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2" y="6336876"/>
            <a:ext cx="2053578" cy="2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54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32AD907-3EC1-4CB7-8D79-0E65498B0E7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52651" y="966269"/>
          <a:ext cx="10439400" cy="5206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E487E-B962-4377-B871-6BA7CF2F3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8D879-5077-49B3-916C-4944440DB74E}" type="slidenum">
              <a:rPr kumimoji="0" lang="en-US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BodyFooterCenter">
            <a:extLst>
              <a:ext uri="{FF2B5EF4-FFF2-40B4-BE49-F238E27FC236}">
                <a16:creationId xmlns:a16="http://schemas.microsoft.com/office/drawing/2014/main" id="{688DD96D-BB29-483C-B06C-4CBD3D9B5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99609" y="6416673"/>
            <a:ext cx="3695590" cy="2524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Antag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det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är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möjlighet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minska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antalet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människor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vilka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av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följande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åtgärder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skulle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få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plaster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utanför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hemmet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kännas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smittsäkra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Flera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svarsalternativ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möjliga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3E2CC27-3EC9-4426-827D-A4808AA03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2" y="6336876"/>
            <a:ext cx="2053578" cy="2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25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32AD907-3EC1-4CB7-8D79-0E65498B0E7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57580" y="1012620"/>
          <a:ext cx="10439400" cy="5206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E487E-B962-4377-B871-6BA7CF2F3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8D879-5077-49B3-916C-4944440DB74E}" type="slidenum">
              <a:rPr kumimoji="0" lang="en-US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BodyFooterCenter">
            <a:extLst>
              <a:ext uri="{FF2B5EF4-FFF2-40B4-BE49-F238E27FC236}">
                <a16:creationId xmlns:a16="http://schemas.microsoft.com/office/drawing/2014/main" id="{58451889-486A-4A2F-A082-DAD3F0A40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5130" y="6223315"/>
            <a:ext cx="3695590" cy="44132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Antag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det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är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möjlighet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minska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antalet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människor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vilka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av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följande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åtgärder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skulle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få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plaster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utanför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hemmet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kännas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smittsäkra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Flera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svarsalternativ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möjliga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868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7B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7996F3-0029-478B-908B-F71700AE9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7956" y="1054629"/>
            <a:ext cx="5690690" cy="5093334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sv-SE" sz="1600" b="1" dirty="0">
                <a:solidFill>
                  <a:srgbClr val="EDEDED"/>
                </a:solidFill>
                <a:latin typeface="Almega Sans"/>
              </a:rPr>
              <a:t>Undersökning bland allmänheten: </a:t>
            </a:r>
          </a:p>
          <a:p>
            <a:pPr marL="179705" indent="-179705"/>
            <a:r>
              <a:rPr lang="sv-SE" sz="1700" dirty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Axiom </a:t>
            </a:r>
            <a:r>
              <a:rPr lang="sv-SE" sz="1700" dirty="0" err="1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</a:t>
            </a:r>
            <a:r>
              <a:rPr lang="sv-SE" sz="1700" dirty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 på uppdrag av Almega Serviceföretagen frågat 2 000 respondenter om deras syn på smittspridning och städning.</a:t>
            </a:r>
          </a:p>
          <a:p>
            <a:pPr marL="179705" indent="-179705"/>
            <a:r>
              <a:rPr lang="sv-SE" sz="1700" b="1" dirty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Målgrupp</a:t>
            </a:r>
            <a:r>
              <a:rPr lang="sv-SE" sz="1700" dirty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Personer mellan 18 och 80 år</a:t>
            </a:r>
          </a:p>
          <a:p>
            <a:pPr marL="179705" indent="-179705"/>
            <a:r>
              <a:rPr lang="sv-SE" sz="1700" b="1" dirty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Urval</a:t>
            </a:r>
            <a:r>
              <a:rPr lang="sv-SE" sz="1700" dirty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Slumpmässigt utvalda respondenter från </a:t>
            </a:r>
            <a:r>
              <a:rPr lang="sv-SE" sz="1700" dirty="0" err="1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Cints</a:t>
            </a:r>
            <a:r>
              <a:rPr lang="sv-SE" sz="1700" dirty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paneler </a:t>
            </a:r>
          </a:p>
          <a:p>
            <a:pPr marL="179705" indent="-179705"/>
            <a:r>
              <a:rPr lang="sv-SE" sz="1700" b="1" dirty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Kvoter</a:t>
            </a:r>
            <a:r>
              <a:rPr lang="sv-SE" sz="1700" dirty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Representativa för Sveriges befolkning med avseende på kön, ålder, geografi och sysselsättning.</a:t>
            </a:r>
          </a:p>
          <a:p>
            <a:pPr marL="179705" indent="-179705"/>
            <a:r>
              <a:rPr lang="sv-SE" sz="1700" b="1" dirty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Fältperiod</a:t>
            </a:r>
            <a:r>
              <a:rPr lang="sv-SE" sz="1700" dirty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14-19 januari 2021</a:t>
            </a:r>
            <a:br>
              <a:rPr lang="sv-SE" sz="1600" dirty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1600" b="1" dirty="0">
              <a:solidFill>
                <a:srgbClr val="EDED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1700" b="1" dirty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Undersökning bland medlemsföretagen:</a:t>
            </a:r>
          </a:p>
          <a:p>
            <a:pPr marL="179705" indent="-179705"/>
            <a:r>
              <a:rPr lang="sv-SE" sz="1700" b="1" dirty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Målgrupp: </a:t>
            </a:r>
            <a:r>
              <a:rPr lang="sv-SE" sz="1700" dirty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Medlemsföretag inom branscherna sanering, städ, hemservice och </a:t>
            </a:r>
            <a:r>
              <a:rPr lang="sv-SE" sz="1700" dirty="0" err="1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</a:t>
            </a:r>
            <a:r>
              <a:rPr lang="sv-SE" sz="1700" dirty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</a:t>
            </a:r>
          </a:p>
          <a:p>
            <a:pPr marL="179705" indent="-179705"/>
            <a:r>
              <a:rPr lang="sv-SE" sz="1700" b="1" dirty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Svarsfrekvens: </a:t>
            </a:r>
            <a:r>
              <a:rPr lang="sv-SE" sz="1700" dirty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315 svarande medlemsföretag, vilket motsvarar en svarsfrekvens på 27 %.</a:t>
            </a:r>
          </a:p>
          <a:p>
            <a:pPr marL="179705" indent="-179705"/>
            <a:r>
              <a:rPr lang="sv-SE" sz="1700" b="1" dirty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Fältperiod</a:t>
            </a:r>
            <a:r>
              <a:rPr lang="sv-SE" sz="1700" dirty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Undersökningen genomfördes mellan den 26 januari och den 1 februari.</a:t>
            </a:r>
          </a:p>
          <a:p>
            <a:pPr marL="179705" indent="-179705"/>
            <a:endParaRPr lang="sv-SE" sz="1600" i="1" dirty="0">
              <a:solidFill>
                <a:srgbClr val="EDEDED"/>
              </a:solidFill>
              <a:latin typeface="+mj-lt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758C293-8C3A-4407-941E-F6F52C329F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96166" y="6416674"/>
            <a:ext cx="607029" cy="252413"/>
          </a:xfrm>
        </p:spPr>
        <p:txBody>
          <a:bodyPr/>
          <a:lstStyle/>
          <a:p>
            <a:pPr>
              <a:spcAft>
                <a:spcPts val="600"/>
              </a:spcAft>
            </a:pPr>
            <a:fld id="{FEC4FEA5-111B-4D26-A1B9-5DB48426BE54}" type="datetime1">
              <a:rPr lang="en-US" smtClean="0"/>
              <a:pPr>
                <a:spcAft>
                  <a:spcPts val="600"/>
                </a:spcAft>
              </a:pPr>
              <a:t>3/1/2021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990996A-9298-4D38-B94B-EFF3B4CD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0910" y="6416674"/>
            <a:ext cx="4114800" cy="25241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Axiom Insight Företagspresentation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B2F44-4113-4BE6-B90B-81E3D84C3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651" y="6416674"/>
            <a:ext cx="401548" cy="252413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DE28D879-5077-49B3-916C-4944440DB74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E531F16-3C7E-4BFB-B82A-BDC59588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956" y="537179"/>
            <a:ext cx="4752974" cy="845987"/>
          </a:xfrm>
        </p:spPr>
        <p:txBody>
          <a:bodyPr anchor="t">
            <a:normAutofit/>
          </a:bodyPr>
          <a:lstStyle/>
          <a:p>
            <a:r>
              <a:rPr lang="sv-SE" b="0" dirty="0">
                <a:solidFill>
                  <a:srgbClr val="000000"/>
                </a:solidFill>
                <a:latin typeface="Almega Sans Display"/>
              </a:rPr>
              <a:t>Metod</a:t>
            </a:r>
          </a:p>
        </p:txBody>
      </p:sp>
      <p:pic>
        <p:nvPicPr>
          <p:cNvPr id="10" name="Bildobjekt 10" descr="En bild som visar person, inomhus, golv, person&#10;&#10;Automatiskt genererad beskrivning">
            <a:extLst>
              <a:ext uri="{FF2B5EF4-FFF2-40B4-BE49-F238E27FC236}">
                <a16:creationId xmlns:a16="http://schemas.microsoft.com/office/drawing/2014/main" id="{A91CDF12-9B50-4399-8A3C-202714557A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7" r="25341"/>
          <a:stretch/>
        </p:blipFill>
        <p:spPr>
          <a:xfrm>
            <a:off x="8250148" y="-10828"/>
            <a:ext cx="3941852" cy="6868828"/>
          </a:xfr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0664A55D-C3D2-4C37-ADA0-1F17C3A8D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2" y="6336876"/>
            <a:ext cx="2053578" cy="2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62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32AD907-3EC1-4CB7-8D79-0E65498B0E7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76300" y="825875"/>
          <a:ext cx="10439400" cy="5206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E487E-B962-4377-B871-6BA7CF2F3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8D879-5077-49B3-916C-4944440DB74E}" type="slidenum">
              <a:rPr kumimoji="0" lang="en-US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BodyFooterCenter">
            <a:extLst>
              <a:ext uri="{FF2B5EF4-FFF2-40B4-BE49-F238E27FC236}">
                <a16:creationId xmlns:a16="http://schemas.microsoft.com/office/drawing/2014/main" id="{1867320A-7EF0-4122-B04D-1ED46E8BD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1209" y="6420801"/>
            <a:ext cx="3593990" cy="2524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Antag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det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är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möjlighet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minska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antalet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människor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vilka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av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följande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åtgärder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skulle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få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plaster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utanför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hemmet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kännas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smittsäkra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Flera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svarsalternativ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möjliga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5CB429B-2C70-45B3-8D74-3C8ADDFC0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2" y="6336876"/>
            <a:ext cx="2053578" cy="2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4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32AD907-3EC1-4CB7-8D79-0E65498B0E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177541"/>
              </p:ext>
            </p:extLst>
          </p:nvPr>
        </p:nvGraphicFramePr>
        <p:xfrm>
          <a:off x="876300" y="743681"/>
          <a:ext cx="10439400" cy="5206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E487E-B962-4377-B871-6BA7CF2F3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8D879-5077-49B3-916C-4944440DB74E}" type="slidenum">
              <a:rPr kumimoji="0" lang="en-US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BodyFooterCenter">
            <a:extLst>
              <a:ext uri="{FF2B5EF4-FFF2-40B4-BE49-F238E27FC236}">
                <a16:creationId xmlns:a16="http://schemas.microsoft.com/office/drawing/2014/main" id="{8EBE16F9-25D3-4060-A19F-D436E7DB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94249" y="6549690"/>
            <a:ext cx="3400950" cy="4571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Antag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det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är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möjlighet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minska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antalet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människor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vilka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av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följande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åtgärder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skulle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få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plaster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utanför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hemmet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kännas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smittsäkra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Flera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svarsalternativ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möjliga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AB5C5BF-9376-4090-9F2C-B0625E7FC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2" y="6336876"/>
            <a:ext cx="2053578" cy="2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05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32AD907-3EC1-4CB7-8D79-0E65498B0E7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76300" y="825875"/>
          <a:ext cx="10439400" cy="5206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E487E-B962-4377-B871-6BA7CF2F3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8D879-5077-49B3-916C-4944440DB74E}" type="slidenum">
              <a:rPr kumimoji="0" lang="en-US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BodyFooterCenter">
            <a:extLst>
              <a:ext uri="{FF2B5EF4-FFF2-40B4-BE49-F238E27FC236}">
                <a16:creationId xmlns:a16="http://schemas.microsoft.com/office/drawing/2014/main" id="{BA2EA293-6545-439A-8C8E-445EDB97B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31690" y="6669087"/>
            <a:ext cx="3360310" cy="4571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Antag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det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är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möjlighet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minska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antalet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människor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vilka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av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följande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åtgärder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skulle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få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plaster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utanför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hemmet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kännas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mer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smittsäkra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Flera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svarsalternativ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möjliga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611DD75-8E33-4101-BE8E-E54B96E79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2" y="6336876"/>
            <a:ext cx="2053578" cy="2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98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32AD907-3EC1-4CB7-8D79-0E65498B0E7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88060" y="905309"/>
          <a:ext cx="10439400" cy="5206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E487E-B962-4377-B871-6BA7CF2F3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8D879-5077-49B3-916C-4944440DB74E}" type="slidenum">
              <a:rPr kumimoji="0" lang="en-US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BodyFooterCenter">
            <a:extLst>
              <a:ext uri="{FF2B5EF4-FFF2-40B4-BE49-F238E27FC236}">
                <a16:creationId xmlns:a16="http://schemas.microsoft.com/office/drawing/2014/main" id="{A8A716E1-9F2D-48AA-B2B1-75C0B708D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92649" y="6329361"/>
            <a:ext cx="3502550" cy="33972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Antag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det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är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möjlighet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minska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antalet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människor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vilka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av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följande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åtgärder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skulle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få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plaster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utanför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hemmet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kännas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smittsäkra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Flera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svarsalternativ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möjliga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7BC2C9C-870B-431B-8E49-E1C69C7F2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2" y="6336876"/>
            <a:ext cx="2053578" cy="2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8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32AD907-3EC1-4CB7-8D79-0E65498B0E7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76300" y="825875"/>
          <a:ext cx="10439400" cy="5206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E487E-B962-4377-B871-6BA7CF2F3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8D879-5077-49B3-916C-4944440DB74E}" type="slidenum">
              <a:rPr kumimoji="0" lang="en-US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BodyFooterCenter">
            <a:extLst>
              <a:ext uri="{FF2B5EF4-FFF2-40B4-BE49-F238E27FC236}">
                <a16:creationId xmlns:a16="http://schemas.microsoft.com/office/drawing/2014/main" id="{E2868D25-698E-4F94-8E1A-037117331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609" y="6227761"/>
            <a:ext cx="3441590" cy="44132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Antag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det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är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möjlighet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minska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antalet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människor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vilka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av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följande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åtgärder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skulle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få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plaster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utanför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hemmet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kännas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smittsäkra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Flera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svarsalternativ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möjliga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9DC5C92-395E-447E-817A-C95CC689B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2" y="6336876"/>
            <a:ext cx="2053578" cy="2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24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32AD907-3EC1-4CB7-8D79-0E65498B0E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058350"/>
              </p:ext>
            </p:extLst>
          </p:nvPr>
        </p:nvGraphicFramePr>
        <p:xfrm>
          <a:off x="876300" y="825875"/>
          <a:ext cx="10439400" cy="5206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E487E-B962-4377-B871-6BA7CF2F3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8D879-5077-49B3-916C-4944440DB74E}" type="slidenum">
              <a:rPr kumimoji="0" lang="en-US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BodyFooterCenter">
            <a:extLst>
              <a:ext uri="{FF2B5EF4-FFF2-40B4-BE49-F238E27FC236}">
                <a16:creationId xmlns:a16="http://schemas.microsoft.com/office/drawing/2014/main" id="{8519472B-5D4B-4AB9-A3AA-14186D8A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7567" y="6196011"/>
            <a:ext cx="3695590" cy="44132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Antag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det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är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möjlighet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minska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antalet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människor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vilka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av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följande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åtgärder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skulle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få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plaster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utanför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hemmet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kännas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mer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smittsäkra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Flera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svarsalternativ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möjliga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815337B-2A0A-48F8-965D-D5F852E77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2" y="6336876"/>
            <a:ext cx="2053578" cy="2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77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32AD907-3EC1-4CB7-8D79-0E65498B0E7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76300" y="732589"/>
          <a:ext cx="10439400" cy="5206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E487E-B962-4377-B871-6BA7CF2F3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8D879-5077-49B3-916C-4944440DB74E}" type="slidenum">
              <a:rPr kumimoji="0" lang="en-US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BodyFooterCenter">
            <a:extLst>
              <a:ext uri="{FF2B5EF4-FFF2-40B4-BE49-F238E27FC236}">
                <a16:creationId xmlns:a16="http://schemas.microsoft.com/office/drawing/2014/main" id="{791796F7-7287-42A7-93C5-A22717423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18329" y="6227761"/>
            <a:ext cx="3776870" cy="44132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Antag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det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är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möjlighet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minska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antalet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människor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vilka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av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följande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åtgärder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skulle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få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plaster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utanför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hemmet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kännas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smittsäkra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Flera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svarsalternativ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möjliga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E2F674A-00C3-4ACA-B6A9-482ABB464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2" y="6336876"/>
            <a:ext cx="2053578" cy="2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53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F186F-4198-44C8-A2BC-F2EBF325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879-5077-49B3-916C-4944440DB74E}" type="slidenum">
              <a:rPr lang="en-US" smtClean="0"/>
              <a:t>27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040FB9-6F37-49D1-9BA3-CDE889B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1" y="512762"/>
            <a:ext cx="8771134" cy="845987"/>
          </a:xfrm>
        </p:spPr>
        <p:txBody>
          <a:bodyPr/>
          <a:lstStyle/>
          <a:p>
            <a:r>
              <a:rPr lang="sv-SE" sz="2800" dirty="0">
                <a:solidFill>
                  <a:schemeClr val="bg1"/>
                </a:solidFill>
                <a:latin typeface="Almega Sans Display"/>
              </a:rPr>
              <a:t>S</a:t>
            </a:r>
            <a:r>
              <a:rPr lang="sv-SE" sz="2800" dirty="0">
                <a:solidFill>
                  <a:srgbClr val="EDEDED"/>
                </a:solidFill>
                <a:latin typeface="Almega Sans Display"/>
              </a:rPr>
              <a:t>ex av</a:t>
            </a:r>
            <a:r>
              <a:rPr lang="sv-SE" sz="2800" dirty="0">
                <a:solidFill>
                  <a:srgbClr val="000000"/>
                </a:solidFill>
                <a:latin typeface="Almega Sans Display"/>
              </a:rPr>
              <a:t> </a:t>
            </a:r>
            <a:r>
              <a:rPr lang="sv-SE" sz="2800" dirty="0">
                <a:solidFill>
                  <a:srgbClr val="EDEDED"/>
                </a:solidFill>
                <a:latin typeface="Almega Sans Display"/>
              </a:rPr>
              <a:t>tio</a:t>
            </a:r>
            <a:r>
              <a:rPr lang="sv-SE" sz="2800" dirty="0">
                <a:solidFill>
                  <a:srgbClr val="000000"/>
                </a:solidFill>
                <a:latin typeface="Almega Sans Display"/>
              </a:rPr>
              <a:t> tycker att användande av munskydd skulle få platser utanför hemmet att kännas mer </a:t>
            </a:r>
            <a:r>
              <a:rPr lang="sv-SE" sz="2800" dirty="0" err="1">
                <a:solidFill>
                  <a:srgbClr val="000000"/>
                </a:solidFill>
                <a:latin typeface="Almega Sans Display"/>
              </a:rPr>
              <a:t>smittsäkra</a:t>
            </a:r>
            <a:r>
              <a:rPr lang="sv-SE" sz="2800" dirty="0">
                <a:solidFill>
                  <a:srgbClr val="000000"/>
                </a:solidFill>
                <a:latin typeface="Almega Sans Display"/>
              </a:rPr>
              <a:t>.</a:t>
            </a:r>
          </a:p>
        </p:txBody>
      </p:sp>
      <p:sp>
        <p:nvSpPr>
          <p:cNvPr id="7" name="BodyFooterCenter">
            <a:extLst>
              <a:ext uri="{FF2B5EF4-FFF2-40B4-BE49-F238E27FC236}">
                <a16:creationId xmlns:a16="http://schemas.microsoft.com/office/drawing/2014/main" id="{6EAE5DF3-6196-412B-88EA-26D1B2AE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56329" y="6079383"/>
            <a:ext cx="4538870" cy="47377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Fråga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: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Antag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det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inte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är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en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möjlighet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minska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antalet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människor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vilka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av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följande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åtgärder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skulle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få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plaster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utanför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hemmet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kännas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mer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smittsäkra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Flera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svarsalternativ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möjliga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170A743-A5FD-4F1A-BE27-7EF09F28CF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005443"/>
              </p:ext>
            </p:extLst>
          </p:nvPr>
        </p:nvGraphicFramePr>
        <p:xfrm>
          <a:off x="876300" y="1802704"/>
          <a:ext cx="10439400" cy="439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Bildobjekt 7">
            <a:extLst>
              <a:ext uri="{FF2B5EF4-FFF2-40B4-BE49-F238E27FC236}">
                <a16:creationId xmlns:a16="http://schemas.microsoft.com/office/drawing/2014/main" id="{8DFFDF35-ECA7-4074-8548-B7904C406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2" y="6336876"/>
            <a:ext cx="2053578" cy="2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42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F186F-4198-44C8-A2BC-F2EBF325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879-5077-49B3-916C-4944440DB74E}" type="slidenum">
              <a:rPr lang="en-US" smtClean="0"/>
              <a:t>28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040FB9-6F37-49D1-9BA3-CDE889B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1" y="233607"/>
            <a:ext cx="9110180" cy="1051990"/>
          </a:xfrm>
        </p:spPr>
        <p:txBody>
          <a:bodyPr/>
          <a:lstStyle/>
          <a:p>
            <a:r>
              <a:rPr lang="sv-SE" sz="2800" dirty="0">
                <a:solidFill>
                  <a:srgbClr val="EDEDED"/>
                </a:solidFill>
                <a:latin typeface="Almega Sans Display" panose="00000A00000000000000" pitchFamily="2" charset="0"/>
              </a:rPr>
              <a:t>Två av tre </a:t>
            </a:r>
            <a:r>
              <a:rPr lang="sv-SE" sz="2800" dirty="0">
                <a:solidFill>
                  <a:srgbClr val="000000"/>
                </a:solidFill>
                <a:latin typeface="Almega Sans Display" panose="00000A00000000000000" pitchFamily="2" charset="0"/>
              </a:rPr>
              <a:t>svarar att ökad avtorkning och desinficering av saker som vidrörs ofta (ex handtag) skulle få platser utanför hemmet att kännas mer </a:t>
            </a:r>
            <a:r>
              <a:rPr lang="sv-SE" sz="2800" dirty="0" err="1">
                <a:solidFill>
                  <a:srgbClr val="000000"/>
                </a:solidFill>
                <a:latin typeface="Almega Sans Display" panose="00000A00000000000000" pitchFamily="2" charset="0"/>
              </a:rPr>
              <a:t>smittsäkra</a:t>
            </a:r>
            <a:r>
              <a:rPr lang="sv-SE" sz="2800" dirty="0">
                <a:solidFill>
                  <a:srgbClr val="000000"/>
                </a:solidFill>
                <a:latin typeface="Almega Sans Display" panose="00000A00000000000000" pitchFamily="2" charset="0"/>
              </a:rPr>
              <a:t>.</a:t>
            </a:r>
          </a:p>
        </p:txBody>
      </p:sp>
      <p:sp>
        <p:nvSpPr>
          <p:cNvPr id="7" name="BodyFooterCenter">
            <a:extLst>
              <a:ext uri="{FF2B5EF4-FFF2-40B4-BE49-F238E27FC236}">
                <a16:creationId xmlns:a16="http://schemas.microsoft.com/office/drawing/2014/main" id="{25DC507A-276A-47C0-BB47-5402FD8DB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48223" y="6534725"/>
            <a:ext cx="3857351" cy="17933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Fråga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Antag att det inte är en möjlighet att minska antalet människor, vilka av följande åtgärder skulle få plaster utanför hemmet att kännas mer smittsäkra?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Flera svarsalternativ möjliga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67BF89D-87DA-4567-BA98-C2032554BF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495278"/>
              </p:ext>
            </p:extLst>
          </p:nvPr>
        </p:nvGraphicFramePr>
        <p:xfrm>
          <a:off x="773559" y="1885237"/>
          <a:ext cx="10439400" cy="439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Bildobjekt 7">
            <a:extLst>
              <a:ext uri="{FF2B5EF4-FFF2-40B4-BE49-F238E27FC236}">
                <a16:creationId xmlns:a16="http://schemas.microsoft.com/office/drawing/2014/main" id="{5FAC6C85-3C9A-4B83-B592-F0DE6D689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2" y="6336876"/>
            <a:ext cx="2053578" cy="2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88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F186F-4198-44C8-A2BC-F2EBF325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879-5077-49B3-916C-4944440DB74E}" type="slidenum">
              <a:rPr lang="en-US" smtClean="0"/>
              <a:t>29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040FB9-6F37-49D1-9BA3-CDE889B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06" y="315121"/>
            <a:ext cx="8119981" cy="845987"/>
          </a:xfrm>
        </p:spPr>
        <p:txBody>
          <a:bodyPr/>
          <a:lstStyle/>
          <a:p>
            <a:r>
              <a:rPr lang="sv-SE" sz="2800">
                <a:solidFill>
                  <a:srgbClr val="000000"/>
                </a:solidFill>
                <a:latin typeface="Almega Sans Display" panose="00000A00000000000000" pitchFamily="2" charset="0"/>
              </a:rPr>
              <a:t>Drygt </a:t>
            </a:r>
            <a:r>
              <a:rPr lang="sv-SE" sz="2800">
                <a:solidFill>
                  <a:srgbClr val="EDEDED"/>
                </a:solidFill>
                <a:latin typeface="Almega Sans Display" panose="00000A00000000000000" pitchFamily="2" charset="0"/>
              </a:rPr>
              <a:t>hälften</a:t>
            </a:r>
            <a:r>
              <a:rPr lang="sv-SE" sz="2800">
                <a:solidFill>
                  <a:srgbClr val="000000"/>
                </a:solidFill>
                <a:latin typeface="Almega Sans Display" panose="00000A00000000000000" pitchFamily="2" charset="0"/>
              </a:rPr>
              <a:t> svarar att ökad desinficering av platser utanför hemmet skulle få dessa att kännas mer </a:t>
            </a:r>
            <a:r>
              <a:rPr lang="sv-SE" sz="2800" err="1">
                <a:solidFill>
                  <a:srgbClr val="000000"/>
                </a:solidFill>
                <a:latin typeface="Almega Sans Display" panose="00000A00000000000000" pitchFamily="2" charset="0"/>
              </a:rPr>
              <a:t>smittsäkra</a:t>
            </a:r>
            <a:r>
              <a:rPr lang="sv-SE" sz="2800">
                <a:solidFill>
                  <a:srgbClr val="000000"/>
                </a:solidFill>
                <a:latin typeface="Almega Sans Display" panose="00000A00000000000000" pitchFamily="2" charset="0"/>
              </a:rPr>
              <a:t>.</a:t>
            </a:r>
          </a:p>
        </p:txBody>
      </p:sp>
      <p:sp>
        <p:nvSpPr>
          <p:cNvPr id="7" name="BodyFooterCenter">
            <a:extLst>
              <a:ext uri="{FF2B5EF4-FFF2-40B4-BE49-F238E27FC236}">
                <a16:creationId xmlns:a16="http://schemas.microsoft.com/office/drawing/2014/main" id="{89956A51-0E41-48FF-A65A-B8ACDF8D5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77786" y="5986916"/>
            <a:ext cx="4538870" cy="55596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Fråga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: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Antag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det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inte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är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en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möjlighet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minska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antalet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människor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vilka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av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följande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åtgärder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skulle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få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plaster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utanför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hemmet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kännas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mer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smittsäkra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Flera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svarsalternativ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möjliga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98E155C-92A8-48BF-9B16-0C319BE2CD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581972"/>
              </p:ext>
            </p:extLst>
          </p:nvPr>
        </p:nvGraphicFramePr>
        <p:xfrm>
          <a:off x="874169" y="1747142"/>
          <a:ext cx="10439400" cy="439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Bildobjekt 7">
            <a:extLst>
              <a:ext uri="{FF2B5EF4-FFF2-40B4-BE49-F238E27FC236}">
                <a16:creationId xmlns:a16="http://schemas.microsoft.com/office/drawing/2014/main" id="{DA1FD89F-7D15-4323-AA54-9DAA6AF43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2" y="6336876"/>
            <a:ext cx="2053578" cy="2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79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7B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D4EA47F-03EB-466D-891B-32808A3B6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3722" y="1634739"/>
            <a:ext cx="8381016" cy="4392000"/>
          </a:xfrm>
        </p:spPr>
        <p:txBody>
          <a:bodyPr/>
          <a:lstStyle/>
          <a:p>
            <a:r>
              <a:rPr lang="sv-SE" dirty="0">
                <a:solidFill>
                  <a:srgbClr val="EDEDED"/>
                </a:solidFill>
                <a:latin typeface="+mj-lt"/>
              </a:rPr>
              <a:t>Hälften av de tillfrågade är mycket oroliga för att bli smittade av sjukdomar för närståendes och samhällets skull</a:t>
            </a:r>
          </a:p>
          <a:p>
            <a:r>
              <a:rPr lang="sv-SE" dirty="0">
                <a:solidFill>
                  <a:srgbClr val="EDEDED"/>
                </a:solidFill>
                <a:latin typeface="+mj-lt"/>
              </a:rPr>
              <a:t>Endast 12 % tycker att matbutiker är mycket </a:t>
            </a:r>
            <a:r>
              <a:rPr lang="sv-SE" dirty="0" err="1">
                <a:solidFill>
                  <a:srgbClr val="EDEDED"/>
                </a:solidFill>
                <a:latin typeface="+mj-lt"/>
              </a:rPr>
              <a:t>smittsäkra</a:t>
            </a:r>
            <a:endParaRPr lang="sv-SE" dirty="0">
              <a:solidFill>
                <a:srgbClr val="EDEDED"/>
              </a:solidFill>
              <a:latin typeface="+mj-lt"/>
            </a:endParaRPr>
          </a:p>
          <a:p>
            <a:r>
              <a:rPr lang="sv-SE" dirty="0">
                <a:solidFill>
                  <a:srgbClr val="EDEDED"/>
                </a:solidFill>
                <a:latin typeface="+mj-lt"/>
              </a:rPr>
              <a:t>Kollektivtrafiken känns minst </a:t>
            </a:r>
            <a:r>
              <a:rPr lang="sv-SE" dirty="0" err="1">
                <a:solidFill>
                  <a:srgbClr val="EDEDED"/>
                </a:solidFill>
                <a:latin typeface="+mj-lt"/>
              </a:rPr>
              <a:t>smittsäkert</a:t>
            </a:r>
            <a:r>
              <a:rPr lang="sv-SE" dirty="0">
                <a:solidFill>
                  <a:srgbClr val="EDEDED"/>
                </a:solidFill>
                <a:latin typeface="+mj-lt"/>
              </a:rPr>
              <a:t> - 38% anser att det är mycket eller ganska smittosäkert</a:t>
            </a:r>
          </a:p>
          <a:p>
            <a:r>
              <a:rPr lang="sv-SE" dirty="0">
                <a:solidFill>
                  <a:srgbClr val="EDEDED"/>
                </a:solidFill>
                <a:latin typeface="+mj-lt"/>
              </a:rPr>
              <a:t>64 % av allmänheten anser att saker som vidrörs ofta (utanför hemmet) bör torkas av och desinficeras för ökad smittsäkerhet</a:t>
            </a:r>
          </a:p>
          <a:p>
            <a:r>
              <a:rPr lang="en-US" dirty="0">
                <a:solidFill>
                  <a:srgbClr val="EDEDED"/>
                </a:solidFill>
                <a:latin typeface="+mj-lt"/>
              </a:rPr>
              <a:t>9 av 10 </a:t>
            </a:r>
            <a:r>
              <a:rPr lang="en-US" dirty="0" err="1">
                <a:solidFill>
                  <a:srgbClr val="EDEDED"/>
                </a:solidFill>
                <a:latin typeface="+mj-lt"/>
              </a:rPr>
              <a:t>tycker</a:t>
            </a:r>
            <a:r>
              <a:rPr lang="en-US" dirty="0">
                <a:solidFill>
                  <a:srgbClr val="EDEDED"/>
                </a:solidFill>
                <a:latin typeface="+mj-lt"/>
              </a:rPr>
              <a:t> att det är </a:t>
            </a:r>
            <a:r>
              <a:rPr lang="en-US" dirty="0" err="1">
                <a:solidFill>
                  <a:srgbClr val="EDEDED"/>
                </a:solidFill>
                <a:latin typeface="+mj-lt"/>
              </a:rPr>
              <a:t>viktigt</a:t>
            </a:r>
            <a:r>
              <a:rPr lang="en-US" dirty="0">
                <a:solidFill>
                  <a:srgbClr val="EDEDED"/>
                </a:solidFill>
                <a:latin typeface="+mj-lt"/>
              </a:rPr>
              <a:t> att det </a:t>
            </a:r>
            <a:r>
              <a:rPr lang="en-US" dirty="0" err="1">
                <a:solidFill>
                  <a:srgbClr val="EDEDED"/>
                </a:solidFill>
                <a:latin typeface="+mj-lt"/>
              </a:rPr>
              <a:t>städas</a:t>
            </a:r>
            <a:r>
              <a:rPr lang="en-US" dirty="0">
                <a:solidFill>
                  <a:srgbClr val="EDEDED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EDEDED"/>
                </a:solidFill>
                <a:latin typeface="+mj-lt"/>
              </a:rPr>
              <a:t>och</a:t>
            </a:r>
            <a:r>
              <a:rPr lang="en-US" dirty="0">
                <a:solidFill>
                  <a:srgbClr val="EDEDED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EDEDED"/>
                </a:solidFill>
                <a:latin typeface="+mj-lt"/>
              </a:rPr>
              <a:t>decinficeras</a:t>
            </a:r>
            <a:r>
              <a:rPr lang="en-US" dirty="0">
                <a:solidFill>
                  <a:srgbClr val="EDEDED"/>
                </a:solidFill>
                <a:latin typeface="+mj-lt"/>
              </a:rPr>
              <a:t> för att få </a:t>
            </a:r>
            <a:r>
              <a:rPr lang="en-US" dirty="0" err="1">
                <a:solidFill>
                  <a:srgbClr val="EDEDED"/>
                </a:solidFill>
                <a:latin typeface="+mj-lt"/>
              </a:rPr>
              <a:t>ner</a:t>
            </a:r>
            <a:r>
              <a:rPr lang="en-US" dirty="0">
                <a:solidFill>
                  <a:srgbClr val="EDEDED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EDEDED"/>
                </a:solidFill>
                <a:latin typeface="+mj-lt"/>
              </a:rPr>
              <a:t>smittspridningen</a:t>
            </a:r>
            <a:r>
              <a:rPr lang="en-US" dirty="0">
                <a:solidFill>
                  <a:srgbClr val="EDEDED"/>
                </a:solidFill>
                <a:latin typeface="+mj-lt"/>
              </a:rPr>
              <a:t> av covid-19</a:t>
            </a:r>
          </a:p>
          <a:p>
            <a:r>
              <a:rPr lang="en-US" dirty="0">
                <a:solidFill>
                  <a:srgbClr val="EDEDED"/>
                </a:solidFill>
                <a:latin typeface="+mj-lt"/>
              </a:rPr>
              <a:t>7 av 10 </a:t>
            </a:r>
            <a:r>
              <a:rPr lang="en-US" dirty="0" err="1">
                <a:solidFill>
                  <a:srgbClr val="EDEDED"/>
                </a:solidFill>
                <a:latin typeface="+mj-lt"/>
              </a:rPr>
              <a:t>vill</a:t>
            </a:r>
            <a:r>
              <a:rPr lang="en-US" dirty="0">
                <a:solidFill>
                  <a:srgbClr val="EDEDED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EDEDED"/>
                </a:solidFill>
                <a:latin typeface="+mj-lt"/>
              </a:rPr>
              <a:t>framöver</a:t>
            </a:r>
            <a:r>
              <a:rPr lang="en-US" dirty="0">
                <a:solidFill>
                  <a:srgbClr val="EDEDED"/>
                </a:solidFill>
                <a:latin typeface="+mj-lt"/>
              </a:rPr>
              <a:t> se mer </a:t>
            </a:r>
            <a:r>
              <a:rPr lang="en-US" dirty="0" err="1">
                <a:solidFill>
                  <a:srgbClr val="EDEDED"/>
                </a:solidFill>
                <a:latin typeface="+mj-lt"/>
              </a:rPr>
              <a:t>städning</a:t>
            </a:r>
            <a:r>
              <a:rPr lang="en-US" dirty="0">
                <a:solidFill>
                  <a:srgbClr val="EDEDED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EDEDED"/>
                </a:solidFill>
                <a:latin typeface="+mj-lt"/>
              </a:rPr>
              <a:t>och</a:t>
            </a:r>
            <a:r>
              <a:rPr lang="en-US" dirty="0">
                <a:solidFill>
                  <a:srgbClr val="EDEDED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EDEDED"/>
                </a:solidFill>
                <a:latin typeface="+mj-lt"/>
              </a:rPr>
              <a:t>desinficering</a:t>
            </a:r>
            <a:r>
              <a:rPr lang="en-US" dirty="0">
                <a:solidFill>
                  <a:srgbClr val="EDEDED"/>
                </a:solidFill>
                <a:latin typeface="+mj-lt"/>
              </a:rPr>
              <a:t> på platser utanför hemmet </a:t>
            </a:r>
            <a:endParaRPr lang="sv-SE" dirty="0">
              <a:solidFill>
                <a:srgbClr val="EDEDED"/>
              </a:solidFill>
              <a:latin typeface="+mj-lt"/>
            </a:endParaRPr>
          </a:p>
          <a:p>
            <a:endParaRPr lang="sv-SE" dirty="0">
              <a:solidFill>
                <a:srgbClr val="000000"/>
              </a:solidFill>
              <a:latin typeface="+mj-lt"/>
            </a:endParaRPr>
          </a:p>
          <a:p>
            <a:endParaRPr lang="sv-SE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6DF14-B4E9-4CD6-8DEF-9C0B7DB8C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879-5077-49B3-916C-4944440DB74E}" type="slidenum">
              <a:rPr lang="en-US" smtClean="0"/>
              <a:t>3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327A326-574A-4F4A-8CF9-22CC73533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722" y="714401"/>
            <a:ext cx="10443662" cy="845987"/>
          </a:xfrm>
        </p:spPr>
        <p:txBody>
          <a:bodyPr/>
          <a:lstStyle/>
          <a:p>
            <a:r>
              <a:rPr lang="sv-SE" dirty="0">
                <a:solidFill>
                  <a:srgbClr val="000000"/>
                </a:solidFill>
                <a:latin typeface="Almega Sans Display" panose="00000A00000000000000" pitchFamily="2" charset="0"/>
              </a:rPr>
              <a:t>Sammanfattning</a:t>
            </a:r>
            <a:endParaRPr lang="sv-SE" dirty="0">
              <a:solidFill>
                <a:srgbClr val="000000"/>
              </a:solidFill>
              <a:highlight>
                <a:srgbClr val="00FFFF"/>
              </a:highlight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C367225-841A-4C11-AFE3-785F6BB31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2" y="6336876"/>
            <a:ext cx="2053578" cy="2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06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F186F-4198-44C8-A2BC-F2EBF325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879-5077-49B3-916C-4944440DB74E}" type="slidenum">
              <a:rPr lang="en-US" smtClean="0"/>
              <a:t>30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040FB9-6F37-49D1-9BA3-CDE889B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169" y="512762"/>
            <a:ext cx="10443662" cy="845987"/>
          </a:xfrm>
        </p:spPr>
        <p:txBody>
          <a:bodyPr/>
          <a:lstStyle/>
          <a:p>
            <a:r>
              <a:rPr lang="sv-SE" dirty="0">
                <a:solidFill>
                  <a:srgbClr val="EDEDED"/>
                </a:solidFill>
                <a:latin typeface="Almega Sans Display"/>
              </a:rPr>
              <a:t>Hälften </a:t>
            </a:r>
            <a:r>
              <a:rPr lang="sv-SE" dirty="0">
                <a:solidFill>
                  <a:srgbClr val="000000"/>
                </a:solidFill>
                <a:latin typeface="Almega Sans Display"/>
              </a:rPr>
              <a:t>svarar att ökad städning får platser utanför hemmet att kännas mer </a:t>
            </a:r>
            <a:r>
              <a:rPr lang="sv-SE" dirty="0" err="1">
                <a:solidFill>
                  <a:srgbClr val="000000"/>
                </a:solidFill>
                <a:latin typeface="Almega Sans Display"/>
              </a:rPr>
              <a:t>smittsäkra</a:t>
            </a:r>
            <a:r>
              <a:rPr lang="sv-SE" dirty="0">
                <a:solidFill>
                  <a:srgbClr val="000000"/>
                </a:solidFill>
                <a:latin typeface="Almega Sans Display"/>
              </a:rPr>
              <a:t>.</a:t>
            </a:r>
          </a:p>
        </p:txBody>
      </p:sp>
      <p:sp>
        <p:nvSpPr>
          <p:cNvPr id="7" name="BodyFooterCenter">
            <a:extLst>
              <a:ext uri="{FF2B5EF4-FFF2-40B4-BE49-F238E27FC236}">
                <a16:creationId xmlns:a16="http://schemas.microsoft.com/office/drawing/2014/main" id="{02602A33-6017-437F-85FD-4D1C25063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8897" y="6200774"/>
            <a:ext cx="4556302" cy="34210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Fråga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: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Antag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det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inte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är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en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möjlighet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minska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antalet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människor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vilka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av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följande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åtgärder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skulle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få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plaster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utanför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hemmet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kännas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mer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smittsäkra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Flera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svarsalternativ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möjliga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5778565-E23A-4D8D-8ACF-A8906E5D6E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102197"/>
              </p:ext>
            </p:extLst>
          </p:nvPr>
        </p:nvGraphicFramePr>
        <p:xfrm>
          <a:off x="874169" y="1700533"/>
          <a:ext cx="10439400" cy="439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Bildobjekt 7">
            <a:extLst>
              <a:ext uri="{FF2B5EF4-FFF2-40B4-BE49-F238E27FC236}">
                <a16:creationId xmlns:a16="http://schemas.microsoft.com/office/drawing/2014/main" id="{31CEA941-AF66-43F1-8EDB-10D0C1DD2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2" y="6336876"/>
            <a:ext cx="2053578" cy="2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87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F186F-4198-44C8-A2BC-F2EBF325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879-5077-49B3-916C-4944440DB74E}" type="slidenum">
              <a:rPr lang="en-US" smtClean="0"/>
              <a:t>31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040FB9-6F37-49D1-9BA3-CDE889B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169" y="315121"/>
            <a:ext cx="10443662" cy="845987"/>
          </a:xfrm>
        </p:spPr>
        <p:txBody>
          <a:bodyPr/>
          <a:lstStyle/>
          <a:p>
            <a:r>
              <a:rPr lang="sv-SE">
                <a:solidFill>
                  <a:srgbClr val="EDEDED"/>
                </a:solidFill>
                <a:latin typeface="Almega Sans Display" panose="00000A00000000000000" pitchFamily="2" charset="0"/>
              </a:rPr>
              <a:t>Häften</a:t>
            </a:r>
            <a:r>
              <a:rPr lang="sv-SE">
                <a:solidFill>
                  <a:srgbClr val="000000"/>
                </a:solidFill>
                <a:latin typeface="Almega Sans Display" panose="00000A00000000000000" pitchFamily="2" charset="0"/>
              </a:rPr>
              <a:t> svarar att mer frekvent städning av toaletter skulle få platser utanför hemmet att kännas mer </a:t>
            </a:r>
            <a:r>
              <a:rPr lang="sv-SE" err="1">
                <a:solidFill>
                  <a:srgbClr val="000000"/>
                </a:solidFill>
                <a:latin typeface="Almega Sans Display" panose="00000A00000000000000" pitchFamily="2" charset="0"/>
              </a:rPr>
              <a:t>smittsäkra</a:t>
            </a:r>
            <a:r>
              <a:rPr lang="sv-SE">
                <a:solidFill>
                  <a:srgbClr val="000000"/>
                </a:solidFill>
                <a:latin typeface="Almega Sans Display" panose="00000A00000000000000" pitchFamily="2" charset="0"/>
              </a:rPr>
              <a:t>.</a:t>
            </a:r>
          </a:p>
        </p:txBody>
      </p:sp>
      <p:sp>
        <p:nvSpPr>
          <p:cNvPr id="7" name="BodyFooterCenter">
            <a:extLst>
              <a:ext uri="{FF2B5EF4-FFF2-40B4-BE49-F238E27FC236}">
                <a16:creationId xmlns:a16="http://schemas.microsoft.com/office/drawing/2014/main" id="{28B73DF6-B8E1-43AD-8069-BAD71B630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7456" y="6286139"/>
            <a:ext cx="4037743" cy="51348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Fråga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Antag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det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är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möjlighet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minska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antalet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människor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vilka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av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följande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åtgärder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skulle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få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plaster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utanför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hemmet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kännas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smittsäkra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Flera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svarsalternativ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möjliga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AA2345A-9EB3-4F9C-B0DE-B3FC273A25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660966"/>
              </p:ext>
            </p:extLst>
          </p:nvPr>
        </p:nvGraphicFramePr>
        <p:xfrm>
          <a:off x="874169" y="1711583"/>
          <a:ext cx="10439400" cy="439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Bildobjekt 7">
            <a:extLst>
              <a:ext uri="{FF2B5EF4-FFF2-40B4-BE49-F238E27FC236}">
                <a16:creationId xmlns:a16="http://schemas.microsoft.com/office/drawing/2014/main" id="{23979B39-31EA-4EDF-A61D-4775B1AA3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2" y="6336876"/>
            <a:ext cx="2053578" cy="2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596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dyFooterCenter">
            <a:extLst>
              <a:ext uri="{FF2B5EF4-FFF2-40B4-BE49-F238E27FC236}">
                <a16:creationId xmlns:a16="http://schemas.microsoft.com/office/drawing/2014/main" id="{4070653A-E607-41DE-88B6-269F6D6C4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1340" y="6235633"/>
            <a:ext cx="3293859" cy="307246"/>
          </a:xfrm>
        </p:spPr>
        <p:txBody>
          <a:bodyPr/>
          <a:lstStyle/>
          <a:p>
            <a:pPr algn="l"/>
            <a:r>
              <a:rPr lang="en-US" sz="1000" err="1">
                <a:solidFill>
                  <a:srgbClr val="000000"/>
                </a:solidFill>
                <a:latin typeface="+mj-lt"/>
              </a:rPr>
              <a:t>Vad</a:t>
            </a:r>
            <a:r>
              <a:rPr lang="en-US" sz="100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+mj-lt"/>
              </a:rPr>
              <a:t>tänker</a:t>
            </a:r>
            <a:r>
              <a:rPr lang="en-US" sz="1000">
                <a:solidFill>
                  <a:srgbClr val="000000"/>
                </a:solidFill>
                <a:latin typeface="+mj-lt"/>
              </a:rPr>
              <a:t> du på </a:t>
            </a:r>
            <a:r>
              <a:rPr lang="en-US" sz="1000" err="1">
                <a:solidFill>
                  <a:srgbClr val="000000"/>
                </a:solidFill>
                <a:latin typeface="+mj-lt"/>
              </a:rPr>
              <a:t>innan</a:t>
            </a:r>
            <a:r>
              <a:rPr lang="en-US" sz="1000">
                <a:solidFill>
                  <a:srgbClr val="000000"/>
                </a:solidFill>
                <a:latin typeface="+mj-lt"/>
              </a:rPr>
              <a:t> du tar en </a:t>
            </a:r>
            <a:r>
              <a:rPr lang="en-US" sz="1000" err="1">
                <a:solidFill>
                  <a:srgbClr val="000000"/>
                </a:solidFill>
                <a:latin typeface="+mj-lt"/>
              </a:rPr>
              <a:t>varukorg</a:t>
            </a:r>
            <a:r>
              <a:rPr lang="en-US" sz="1000">
                <a:solidFill>
                  <a:srgbClr val="000000"/>
                </a:solidFill>
                <a:latin typeface="+mj-lt"/>
              </a:rPr>
              <a:t> eller </a:t>
            </a:r>
            <a:r>
              <a:rPr lang="en-US" sz="1000" err="1">
                <a:solidFill>
                  <a:srgbClr val="000000"/>
                </a:solidFill>
                <a:latin typeface="+mj-lt"/>
              </a:rPr>
              <a:t>kundvagn</a:t>
            </a:r>
            <a:r>
              <a:rPr lang="en-US" sz="100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+mj-lt"/>
              </a:rPr>
              <a:t>när</a:t>
            </a:r>
            <a:r>
              <a:rPr lang="en-US" sz="1000">
                <a:solidFill>
                  <a:srgbClr val="000000"/>
                </a:solidFill>
                <a:latin typeface="+mj-lt"/>
              </a:rPr>
              <a:t> du ska </a:t>
            </a:r>
            <a:r>
              <a:rPr lang="en-US" sz="1000" err="1">
                <a:solidFill>
                  <a:srgbClr val="000000"/>
                </a:solidFill>
                <a:latin typeface="+mj-lt"/>
              </a:rPr>
              <a:t>handla</a:t>
            </a:r>
            <a:r>
              <a:rPr lang="en-US" sz="1000">
                <a:solidFill>
                  <a:srgbClr val="000000"/>
                </a:solidFill>
                <a:latin typeface="+mj-lt"/>
              </a:rPr>
              <a:t>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E487E-B962-4377-B871-6BA7CF2F3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879-5077-49B3-916C-4944440DB74E}" type="slidenum">
              <a:rPr lang="en-US" smtClean="0"/>
              <a:t>32</a:t>
            </a:fld>
            <a:endParaRPr lang="en-US"/>
          </a:p>
        </p:txBody>
      </p:sp>
      <p:sp>
        <p:nvSpPr>
          <p:cNvPr id="6" name="Title1Center">
            <a:extLst>
              <a:ext uri="{FF2B5EF4-FFF2-40B4-BE49-F238E27FC236}">
                <a16:creationId xmlns:a16="http://schemas.microsoft.com/office/drawing/2014/main" id="{9F7F64C8-F145-4914-BA0C-814244626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38" y="674582"/>
            <a:ext cx="10443662" cy="845987"/>
          </a:xfrm>
        </p:spPr>
        <p:txBody>
          <a:bodyPr/>
          <a:lstStyle/>
          <a:p>
            <a:r>
              <a:rPr lang="en-US">
                <a:solidFill>
                  <a:srgbClr val="EDEDED"/>
                </a:solidFill>
                <a:latin typeface="Almega Sans Display" panose="00000A00000000000000" pitchFamily="2" charset="0"/>
              </a:rPr>
              <a:t>42 </a:t>
            </a:r>
            <a:r>
              <a:rPr lang="en-US" err="1">
                <a:solidFill>
                  <a:srgbClr val="EDEDED"/>
                </a:solidFill>
                <a:latin typeface="Almega Sans Display" panose="00000A00000000000000" pitchFamily="2" charset="0"/>
              </a:rPr>
              <a:t>procent</a:t>
            </a:r>
            <a:r>
              <a:rPr lang="en-US">
                <a:solidFill>
                  <a:srgbClr val="EDEDED"/>
                </a:solidFill>
                <a:latin typeface="Almega Sans Display" panose="00000A00000000000000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Almega Sans Display" panose="00000A00000000000000" pitchFamily="2" charset="0"/>
              </a:rPr>
              <a:t>tänker</a:t>
            </a:r>
            <a:r>
              <a:rPr lang="en-US">
                <a:solidFill>
                  <a:srgbClr val="000000"/>
                </a:solidFill>
                <a:latin typeface="Almega Sans Display" panose="00000A00000000000000" pitchFamily="2" charset="0"/>
              </a:rPr>
              <a:t> att </a:t>
            </a:r>
            <a:r>
              <a:rPr lang="en-US" err="1">
                <a:solidFill>
                  <a:srgbClr val="000000"/>
                </a:solidFill>
                <a:latin typeface="Almega Sans Display" panose="00000A00000000000000" pitchFamily="2" charset="0"/>
              </a:rPr>
              <a:t>någon</a:t>
            </a:r>
            <a:r>
              <a:rPr lang="en-US">
                <a:solidFill>
                  <a:srgbClr val="000000"/>
                </a:solidFill>
                <a:latin typeface="Almega Sans Display" panose="00000A00000000000000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Almega Sans Display" panose="00000A00000000000000" pitchFamily="2" charset="0"/>
              </a:rPr>
              <a:t>borde</a:t>
            </a:r>
            <a:r>
              <a:rPr lang="en-US">
                <a:solidFill>
                  <a:srgbClr val="000000"/>
                </a:solidFill>
                <a:latin typeface="Almega Sans Display" panose="00000A00000000000000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Almega Sans Display" panose="00000A00000000000000" pitchFamily="2" charset="0"/>
              </a:rPr>
              <a:t>desinficera</a:t>
            </a:r>
            <a:r>
              <a:rPr lang="en-US">
                <a:solidFill>
                  <a:srgbClr val="000000"/>
                </a:solidFill>
                <a:latin typeface="Almega Sans Display" panose="00000A00000000000000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Almega Sans Display" panose="00000A00000000000000" pitchFamily="2" charset="0"/>
              </a:rPr>
              <a:t>handtagen</a:t>
            </a:r>
            <a:r>
              <a:rPr lang="en-US">
                <a:solidFill>
                  <a:srgbClr val="000000"/>
                </a:solidFill>
                <a:latin typeface="Almega Sans Display" panose="00000A00000000000000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Almega Sans Display" panose="00000A00000000000000" pitchFamily="2" charset="0"/>
              </a:rPr>
              <a:t>när</a:t>
            </a:r>
            <a:r>
              <a:rPr lang="en-US">
                <a:solidFill>
                  <a:srgbClr val="000000"/>
                </a:solidFill>
                <a:latin typeface="Almega Sans Display" panose="00000A00000000000000" pitchFamily="2" charset="0"/>
              </a:rPr>
              <a:t> de tar </a:t>
            </a:r>
            <a:r>
              <a:rPr lang="en-US" err="1">
                <a:solidFill>
                  <a:srgbClr val="000000"/>
                </a:solidFill>
                <a:latin typeface="Almega Sans Display" panose="00000A00000000000000" pitchFamily="2" charset="0"/>
              </a:rPr>
              <a:t>i</a:t>
            </a:r>
            <a:r>
              <a:rPr lang="en-US">
                <a:solidFill>
                  <a:srgbClr val="000000"/>
                </a:solidFill>
                <a:latin typeface="Almega Sans Display" panose="00000A00000000000000" pitchFamily="2" charset="0"/>
              </a:rPr>
              <a:t> en </a:t>
            </a:r>
            <a:r>
              <a:rPr lang="en-US" err="1">
                <a:solidFill>
                  <a:srgbClr val="000000"/>
                </a:solidFill>
                <a:latin typeface="Almega Sans Display" panose="00000A00000000000000" pitchFamily="2" charset="0"/>
              </a:rPr>
              <a:t>varukorg</a:t>
            </a:r>
            <a:r>
              <a:rPr lang="en-US">
                <a:solidFill>
                  <a:srgbClr val="000000"/>
                </a:solidFill>
                <a:latin typeface="Almega Sans Display" panose="00000A00000000000000" pitchFamily="2" charset="0"/>
              </a:rPr>
              <a:t> eller </a:t>
            </a:r>
            <a:r>
              <a:rPr lang="en-US" err="1">
                <a:solidFill>
                  <a:srgbClr val="000000"/>
                </a:solidFill>
                <a:latin typeface="Almega Sans Display" panose="00000A00000000000000" pitchFamily="2" charset="0"/>
              </a:rPr>
              <a:t>kundvagn</a:t>
            </a:r>
            <a:endParaRPr lang="en-US">
              <a:solidFill>
                <a:srgbClr val="000000"/>
              </a:solidFill>
              <a:latin typeface="Almega Sans Display" panose="00000A00000000000000" pitchFamily="2" charset="0"/>
            </a:endParaRPr>
          </a:p>
        </p:txBody>
      </p:sp>
      <p:grpSp>
        <p:nvGrpSpPr>
          <p:cNvPr id="5000" name="BodyContent"/>
          <p:cNvGrpSpPr/>
          <p:nvPr/>
        </p:nvGrpSpPr>
        <p:grpSpPr>
          <a:xfrm>
            <a:off x="864000" y="1520569"/>
            <a:ext cx="10476000" cy="4392000"/>
            <a:chOff x="864000" y="1944000"/>
            <a:chExt cx="10476000" cy="4392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74957586"/>
                </p:ext>
              </p:extLst>
            </p:nvPr>
          </p:nvGraphicFramePr>
          <p:xfrm>
            <a:off x="864000" y="1944000"/>
            <a:ext cx="10476000" cy="439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pic>
        <p:nvPicPr>
          <p:cNvPr id="7" name="Bildobjekt 6">
            <a:extLst>
              <a:ext uri="{FF2B5EF4-FFF2-40B4-BE49-F238E27FC236}">
                <a16:creationId xmlns:a16="http://schemas.microsoft.com/office/drawing/2014/main" id="{DC5D7191-1739-4411-9C78-5FCF8AD11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2" y="6336876"/>
            <a:ext cx="2053578" cy="2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74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66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14468EDD-BE1C-4D53-B704-0A39570EAF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4" r="4617" b="-1"/>
          <a:stretch/>
        </p:blipFill>
        <p:spPr>
          <a:xfrm>
            <a:off x="6167438" y="10"/>
            <a:ext cx="6024562" cy="6857990"/>
          </a:xfrm>
          <a:prstGeom prst="rect">
            <a:avLst/>
          </a:prstGeom>
          <a:noFill/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F44571A-5271-493D-A9A1-759A1A1A85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96166" y="6416674"/>
            <a:ext cx="607029" cy="252413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E6E97319-8330-4318-A53C-7F2F02362FD6}" type="datetime1">
              <a:rPr lang="en-US" smtClean="0"/>
              <a:pPr>
                <a:spcAft>
                  <a:spcPts val="600"/>
                </a:spcAft>
              </a:pPr>
              <a:t>3/1/2021</a:t>
            </a:fld>
            <a:endParaRPr lang="en-US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7B0C319-2BD2-43A4-9E82-EFDAD796B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0910" y="6416674"/>
            <a:ext cx="4114800" cy="252413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Axiom Insight Företagspresentation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FA916D6-AD0D-4F2D-84EA-BD18AAD9F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651" y="6416674"/>
            <a:ext cx="401548" cy="252413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DE28D879-5077-49B3-916C-4944440DB74E}" type="slidenum">
              <a:rPr lang="en-US" smtClean="0"/>
              <a:pPr>
                <a:spcAft>
                  <a:spcPts val="600"/>
                </a:spcAft>
              </a:pPr>
              <a:t>33</a:t>
            </a:fld>
            <a:endParaRPr lang="en-US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9309A110-86FE-4FB7-9FC5-0A72B55E7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428" y="2740087"/>
            <a:ext cx="4752974" cy="845987"/>
          </a:xfrm>
        </p:spPr>
        <p:txBody>
          <a:bodyPr anchor="t">
            <a:noAutofit/>
          </a:bodyPr>
          <a:lstStyle/>
          <a:p>
            <a:r>
              <a:rPr lang="sv-SE" sz="3200">
                <a:solidFill>
                  <a:srgbClr val="EDEDED"/>
                </a:solidFill>
                <a:latin typeface="Almega Sans Display" panose="00000A00000000000000" pitchFamily="2" charset="0"/>
              </a:rPr>
              <a:t>Undersökning bland medlemsföretagen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9D6FDF2A-831C-447F-B68F-14D53236C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2" y="6336876"/>
            <a:ext cx="2053578" cy="2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20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7B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F05A79-F1C6-43E2-A309-A5495168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187" y="311112"/>
            <a:ext cx="7286625" cy="984250"/>
          </a:xfrm>
        </p:spPr>
        <p:txBody>
          <a:bodyPr/>
          <a:lstStyle/>
          <a:p>
            <a:r>
              <a:rPr lang="sv-SE" sz="5400">
                <a:solidFill>
                  <a:srgbClr val="000000"/>
                </a:solidFill>
                <a:latin typeface="Almega Sans Display"/>
              </a:rPr>
              <a:t>Sammanfattning</a:t>
            </a:r>
            <a:endParaRPr lang="sv-SE" sz="5400">
              <a:solidFill>
                <a:srgbClr val="000000"/>
              </a:solidFill>
              <a:latin typeface="Almega Sans Display" panose="00000A00000000000000" pitchFamily="2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0A853C-A61D-405D-AC5C-24CA02DCF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187" y="2037536"/>
            <a:ext cx="9151093" cy="146501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sv-SE"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650D5F3A-CCA4-4BDF-89D1-77A0A6D9233C}"/>
              </a:ext>
            </a:extLst>
          </p:cNvPr>
          <p:cNvSpPr txBox="1">
            <a:spLocks/>
          </p:cNvSpPr>
          <p:nvPr/>
        </p:nvSpPr>
        <p:spPr bwMode="auto">
          <a:xfrm>
            <a:off x="1594978" y="1524982"/>
            <a:ext cx="9437302" cy="57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5B627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5B6275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5B6275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5B6275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5B6275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5B6275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5B6275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5B6275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5B6275"/>
                </a:solidFill>
                <a:latin typeface="+mn-lt"/>
              </a:defRPr>
            </a:lvl9pPr>
          </a:lstStyle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kumimoji="0" lang="sv-SE" sz="2800" b="0" i="0" u="none" strike="noStrike" kern="0" cap="none" spc="0" normalizeH="0" baseline="0" noProof="0">
                <a:ln>
                  <a:noFill/>
                </a:ln>
                <a:solidFill>
                  <a:srgbClr val="EDEDED"/>
                </a:solidFill>
                <a:effectLst/>
                <a:uLnTx/>
                <a:uFillTx/>
                <a:latin typeface="Almega Sans"/>
                <a:ea typeface="+mn-ea"/>
                <a:cs typeface="+mn-cs"/>
              </a:rPr>
              <a:t>Hälften av kunderna anses ha god eller mycket god </a:t>
            </a:r>
            <a:r>
              <a:rPr lang="sv-SE">
                <a:solidFill>
                  <a:srgbClr val="EDEDED"/>
                </a:solidFill>
              </a:rPr>
              <a:t>kunskap kring att minska smittspridning av covid-19 genom städning och sanering.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v-SE" kern="0">
                <a:solidFill>
                  <a:srgbClr val="EDEDED"/>
                </a:solidFill>
                <a:latin typeface="Almega Sans"/>
              </a:rPr>
              <a:t>Fyra av tio kunder anses har dålig eller mycket dålig kunskap om städning och smittspridning.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kumimoji="0" lang="sv-SE" sz="2800" b="0" i="0" u="none" strike="noStrike" kern="0" cap="none" spc="0" normalizeH="0" baseline="0" noProof="0">
                <a:ln>
                  <a:noFill/>
                </a:ln>
                <a:solidFill>
                  <a:srgbClr val="EDEDED"/>
                </a:solidFill>
                <a:effectLst/>
                <a:uLnTx/>
                <a:uFillTx/>
                <a:latin typeface="Almega Sans"/>
                <a:ea typeface="+mn-ea"/>
                <a:cs typeface="+mn-cs"/>
              </a:rPr>
              <a:t>Viktigaste åtgärden för minskad risk för smittspridning anses vara att ställen som man tar på ofta torkas av och desinficeras, att man städar oftare och att allmänna ytor desinficeras.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sv-SE" sz="2800" b="0" i="0" u="none" strike="noStrike" kern="0" cap="none" spc="0" normalizeH="0" baseline="0" noProof="0">
              <a:ln>
                <a:noFill/>
              </a:ln>
              <a:solidFill>
                <a:srgbClr val="EDEDED"/>
              </a:solidFill>
              <a:effectLst/>
              <a:uLnTx/>
              <a:uFillTx/>
              <a:latin typeface="Almega Sans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sv-SE" sz="2800" b="0" i="0" u="none" strike="noStrike" kern="0" cap="none" spc="0" normalizeH="0" baseline="0" noProof="0">
              <a:ln>
                <a:noFill/>
              </a:ln>
              <a:solidFill>
                <a:srgbClr val="5B627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800" b="0" i="0" u="none" strike="noStrike" kern="0" cap="none" spc="0" normalizeH="0" baseline="0" noProof="0">
              <a:ln>
                <a:noFill/>
              </a:ln>
              <a:solidFill>
                <a:srgbClr val="5B627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800" b="0" i="0" u="none" strike="noStrike" kern="0" cap="none" spc="0" normalizeH="0" baseline="0" noProof="0">
              <a:ln>
                <a:noFill/>
              </a:ln>
              <a:solidFill>
                <a:srgbClr val="5B627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9A4212-EFF3-462D-81CF-07665FEFC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2" y="6336876"/>
            <a:ext cx="2053578" cy="2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506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31640" y="1346480"/>
            <a:ext cx="8734986" cy="493601"/>
          </a:xfrm>
        </p:spPr>
        <p:txBody>
          <a:bodyPr>
            <a:noAutofit/>
          </a:bodyPr>
          <a:lstStyle>
            <a:lvl1pPr>
              <a:defRPr sz="2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sv-SE" sz="2800">
                <a:solidFill>
                  <a:schemeClr val="bg1"/>
                </a:solidFill>
                <a:latin typeface="Almega Sans Display" panose="00000A00000000000000" pitchFamily="2" charset="0"/>
              </a:rPr>
              <a:t>Fyra av tio </a:t>
            </a:r>
            <a:r>
              <a:rPr lang="sv-SE" sz="2800">
                <a:solidFill>
                  <a:srgbClr val="000000"/>
                </a:solidFill>
                <a:latin typeface="Almega Sans Display" panose="00000A00000000000000" pitchFamily="2" charset="0"/>
              </a:rPr>
              <a:t>företag svarar att deras kunder har ingen eller liten kunskap om minskad smittspridning av covid-19 genom städning och sanering.</a:t>
            </a:r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2246946221"/>
              </p:ext>
            </p:extLst>
          </p:nvPr>
        </p:nvGraphicFramePr>
        <p:xfrm>
          <a:off x="1631639" y="1977656"/>
          <a:ext cx="8528913" cy="3934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8AEB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D149734-DA6F-4F41-864F-8F50C26E8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2" y="6336876"/>
            <a:ext cx="2053578" cy="206003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67E6463E-BDE8-4D09-B085-4A804A965892}"/>
              </a:ext>
            </a:extLst>
          </p:cNvPr>
          <p:cNvSpPr txBox="1"/>
          <p:nvPr/>
        </p:nvSpPr>
        <p:spPr>
          <a:xfrm>
            <a:off x="8414733" y="6162878"/>
            <a:ext cx="346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>
                <a:solidFill>
                  <a:srgbClr val="000000"/>
                </a:solidFill>
              </a:rPr>
              <a:t>Vilken kunskap kring att minska smittspridning av covid-19 genom städning och sanering skulle du säga att era kunder besitter?</a:t>
            </a:r>
            <a:endParaRPr lang="sv-SE" sz="100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dyFooterCenter">
            <a:extLst>
              <a:ext uri="{FF2B5EF4-FFF2-40B4-BE49-F238E27FC236}">
                <a16:creationId xmlns:a16="http://schemas.microsoft.com/office/drawing/2014/main" id="{4070653A-E607-41DE-88B6-269F6D6C4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38517" y="6339349"/>
            <a:ext cx="2855908" cy="329738"/>
          </a:xfrm>
        </p:spPr>
        <p:txBody>
          <a:bodyPr/>
          <a:lstStyle/>
          <a:p>
            <a:pPr algn="l"/>
            <a:r>
              <a:rPr lang="en-US" sz="1000" dirty="0" err="1">
                <a:solidFill>
                  <a:srgbClr val="000000"/>
                </a:solidFill>
                <a:latin typeface="+mj-lt"/>
              </a:rPr>
              <a:t>Hur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+mj-lt"/>
              </a:rPr>
              <a:t>orolig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+mj-lt"/>
              </a:rPr>
              <a:t>är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 du för </a:t>
            </a:r>
            <a:r>
              <a:rPr lang="en-US" sz="1000" dirty="0" err="1">
                <a:solidFill>
                  <a:srgbClr val="000000"/>
                </a:solidFill>
                <a:latin typeface="+mj-lt"/>
              </a:rPr>
              <a:t>att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+mj-lt"/>
              </a:rPr>
              <a:t>bli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+mj-lt"/>
              </a:rPr>
              <a:t>smittad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 av </a:t>
            </a:r>
            <a:r>
              <a:rPr lang="en-US" sz="1000" dirty="0" err="1">
                <a:solidFill>
                  <a:srgbClr val="000000"/>
                </a:solidFill>
                <a:latin typeface="+mj-lt"/>
              </a:rPr>
              <a:t>sjukdomar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 (ex. </a:t>
            </a:r>
            <a:r>
              <a:rPr lang="en-US" sz="1000" dirty="0" err="1">
                <a:solidFill>
                  <a:srgbClr val="000000"/>
                </a:solidFill>
                <a:latin typeface="+mj-lt"/>
              </a:rPr>
              <a:t>vinterkräksjukan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+mj-lt"/>
              </a:rPr>
              <a:t>influensan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+mj-lt"/>
              </a:rPr>
              <a:t>eller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 Covid-19) på </a:t>
            </a:r>
            <a:r>
              <a:rPr lang="en-US" sz="1000" dirty="0" err="1">
                <a:solidFill>
                  <a:srgbClr val="000000"/>
                </a:solidFill>
                <a:latin typeface="+mj-lt"/>
              </a:rPr>
              <a:t>platser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+mj-lt"/>
              </a:rPr>
              <a:t>utanför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 ditt hem?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E487E-B962-4377-B871-6BA7CF2F3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879-5077-49B3-916C-4944440DB74E}" type="slidenum">
              <a:rPr lang="en-US" smtClean="0"/>
              <a:t>4</a:t>
            </a:fld>
            <a:endParaRPr lang="en-US"/>
          </a:p>
        </p:txBody>
      </p:sp>
      <p:sp>
        <p:nvSpPr>
          <p:cNvPr id="6" name="Title1Center">
            <a:extLst>
              <a:ext uri="{FF2B5EF4-FFF2-40B4-BE49-F238E27FC236}">
                <a16:creationId xmlns:a16="http://schemas.microsoft.com/office/drawing/2014/main" id="{9F7F64C8-F145-4914-BA0C-814244626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169" y="614811"/>
            <a:ext cx="10443662" cy="845987"/>
          </a:xfrm>
        </p:spPr>
        <p:txBody>
          <a:bodyPr/>
          <a:lstStyle/>
          <a:p>
            <a:r>
              <a:rPr lang="sv-SE" sz="2800">
                <a:solidFill>
                  <a:srgbClr val="EDEDED"/>
                </a:solidFill>
                <a:latin typeface="Almega Sans Display"/>
              </a:rPr>
              <a:t>Hälften</a:t>
            </a:r>
            <a:r>
              <a:rPr lang="sv-SE" sz="2800">
                <a:solidFill>
                  <a:srgbClr val="000000"/>
                </a:solidFill>
                <a:latin typeface="Almega Sans Display"/>
              </a:rPr>
              <a:t> är mycket oroliga för att bli smittade av sjukdomar för närståendes och samhällets skull</a:t>
            </a:r>
          </a:p>
        </p:txBody>
      </p:sp>
      <p:grpSp>
        <p:nvGrpSpPr>
          <p:cNvPr id="5000" name="BodyContent"/>
          <p:cNvGrpSpPr/>
          <p:nvPr/>
        </p:nvGrpSpPr>
        <p:grpSpPr>
          <a:xfrm>
            <a:off x="661981" y="1596633"/>
            <a:ext cx="10476000" cy="4392000"/>
            <a:chOff x="747042" y="1904977"/>
            <a:chExt cx="10476000" cy="4392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16423706"/>
                </p:ext>
              </p:extLst>
            </p:nvPr>
          </p:nvGraphicFramePr>
          <p:xfrm>
            <a:off x="747042" y="1904977"/>
            <a:ext cx="10476000" cy="439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pic>
        <p:nvPicPr>
          <p:cNvPr id="7" name="Bildobjekt 6">
            <a:extLst>
              <a:ext uri="{FF2B5EF4-FFF2-40B4-BE49-F238E27FC236}">
                <a16:creationId xmlns:a16="http://schemas.microsoft.com/office/drawing/2014/main" id="{E2645EE4-F6EF-47FF-8834-8DDE4132D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2" y="6336876"/>
            <a:ext cx="2053578" cy="2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88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dyFooterCenter">
            <a:extLst>
              <a:ext uri="{FF2B5EF4-FFF2-40B4-BE49-F238E27FC236}">
                <a16:creationId xmlns:a16="http://schemas.microsoft.com/office/drawing/2014/main" id="{4070653A-E607-41DE-88B6-269F6D6C4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64526" y="6207577"/>
            <a:ext cx="4499247" cy="521124"/>
          </a:xfrm>
        </p:spPr>
        <p:txBody>
          <a:bodyPr/>
          <a:lstStyle/>
          <a:p>
            <a:pPr algn="l"/>
            <a:r>
              <a:rPr lang="en-US" sz="1000">
                <a:solidFill>
                  <a:srgbClr val="000000"/>
                </a:solidFill>
                <a:latin typeface="+mj-lt"/>
              </a:rPr>
              <a:t>Hur </a:t>
            </a:r>
            <a:r>
              <a:rPr lang="en-US" sz="1000" err="1">
                <a:solidFill>
                  <a:srgbClr val="000000"/>
                </a:solidFill>
                <a:latin typeface="+mj-lt"/>
              </a:rPr>
              <a:t>smittssäkert</a:t>
            </a:r>
            <a:r>
              <a:rPr lang="en-US" sz="100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+mj-lt"/>
              </a:rPr>
              <a:t>kändes</a:t>
            </a:r>
            <a:r>
              <a:rPr lang="en-US" sz="1000">
                <a:solidFill>
                  <a:srgbClr val="000000"/>
                </a:solidFill>
                <a:latin typeface="+mj-lt"/>
              </a:rPr>
              <a:t> det att </a:t>
            </a:r>
            <a:r>
              <a:rPr lang="en-US" sz="1000" err="1">
                <a:solidFill>
                  <a:srgbClr val="000000"/>
                </a:solidFill>
                <a:latin typeface="+mj-lt"/>
              </a:rPr>
              <a:t>besöka</a:t>
            </a:r>
            <a:r>
              <a:rPr lang="en-US" sz="100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+mj-lt"/>
              </a:rPr>
              <a:t>platserna</a:t>
            </a:r>
            <a:r>
              <a:rPr lang="en-US" sz="1000">
                <a:solidFill>
                  <a:srgbClr val="000000"/>
                </a:solidFill>
                <a:latin typeface="+mj-lt"/>
              </a:rPr>
              <a:t>? </a:t>
            </a:r>
          </a:p>
          <a:p>
            <a:pPr algn="l"/>
            <a:r>
              <a:rPr lang="en-US" sz="1000">
                <a:solidFill>
                  <a:srgbClr val="000000"/>
                </a:solidFill>
                <a:latin typeface="+mj-lt"/>
              </a:rPr>
              <a:t>Bas: </a:t>
            </a:r>
            <a:r>
              <a:rPr lang="en-US" sz="1000" err="1">
                <a:solidFill>
                  <a:srgbClr val="000000"/>
                </a:solidFill>
                <a:latin typeface="+mj-lt"/>
              </a:rPr>
              <a:t>Respondenterna</a:t>
            </a:r>
            <a:r>
              <a:rPr lang="en-US" sz="100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+mj-lt"/>
              </a:rPr>
              <a:t>fick</a:t>
            </a:r>
            <a:r>
              <a:rPr lang="en-US" sz="100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+mj-lt"/>
              </a:rPr>
              <a:t>upp</a:t>
            </a:r>
            <a:r>
              <a:rPr lang="en-US" sz="1000">
                <a:solidFill>
                  <a:srgbClr val="000000"/>
                </a:solidFill>
                <a:latin typeface="+mj-lt"/>
              </a:rPr>
              <a:t> de platser de </a:t>
            </a:r>
            <a:r>
              <a:rPr lang="en-US" sz="1000" err="1">
                <a:solidFill>
                  <a:srgbClr val="000000"/>
                </a:solidFill>
                <a:latin typeface="+mj-lt"/>
              </a:rPr>
              <a:t>uppgivit</a:t>
            </a:r>
            <a:r>
              <a:rPr lang="en-US" sz="1000">
                <a:solidFill>
                  <a:srgbClr val="000000"/>
                </a:solidFill>
                <a:latin typeface="+mj-lt"/>
              </a:rPr>
              <a:t> I </a:t>
            </a:r>
            <a:r>
              <a:rPr lang="en-US" sz="1000" err="1">
                <a:solidFill>
                  <a:srgbClr val="000000"/>
                </a:solidFill>
                <a:latin typeface="+mj-lt"/>
              </a:rPr>
              <a:t>tidigare</a:t>
            </a:r>
            <a:r>
              <a:rPr lang="en-US" sz="100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+mj-lt"/>
              </a:rPr>
              <a:t>fråga</a:t>
            </a:r>
            <a:endParaRPr lang="en-US" sz="10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E487E-B962-4377-B871-6BA7CF2F3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879-5077-49B3-916C-4944440DB74E}" type="slidenum">
              <a:rPr lang="en-US" smtClean="0"/>
              <a:t>5</a:t>
            </a:fld>
            <a:endParaRPr lang="en-US"/>
          </a:p>
        </p:txBody>
      </p:sp>
      <p:sp>
        <p:nvSpPr>
          <p:cNvPr id="6" name="Title1Center">
            <a:extLst>
              <a:ext uri="{FF2B5EF4-FFF2-40B4-BE49-F238E27FC236}">
                <a16:creationId xmlns:a16="http://schemas.microsoft.com/office/drawing/2014/main" id="{9F7F64C8-F145-4914-BA0C-814244626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00" y="625200"/>
            <a:ext cx="9256150" cy="845987"/>
          </a:xfrm>
        </p:spPr>
        <p:txBody>
          <a:bodyPr/>
          <a:lstStyle/>
          <a:p>
            <a:r>
              <a:rPr lang="en-US" err="1">
                <a:solidFill>
                  <a:srgbClr val="000000"/>
                </a:solidFill>
                <a:latin typeface="Almega Sans Display"/>
              </a:rPr>
              <a:t>Endast</a:t>
            </a:r>
            <a:r>
              <a:rPr lang="en-US">
                <a:solidFill>
                  <a:srgbClr val="000000"/>
                </a:solidFill>
                <a:latin typeface="Almega Sans Display"/>
              </a:rPr>
              <a:t> </a:t>
            </a:r>
            <a:r>
              <a:rPr lang="en-US">
                <a:solidFill>
                  <a:srgbClr val="EDEDED"/>
                </a:solidFill>
                <a:latin typeface="Almega Sans Display"/>
              </a:rPr>
              <a:t>12 </a:t>
            </a:r>
            <a:r>
              <a:rPr lang="en-US" err="1">
                <a:solidFill>
                  <a:srgbClr val="EDEDED"/>
                </a:solidFill>
                <a:latin typeface="Almega Sans Display"/>
              </a:rPr>
              <a:t>procent</a:t>
            </a:r>
            <a:r>
              <a:rPr lang="en-US">
                <a:solidFill>
                  <a:srgbClr val="000000"/>
                </a:solidFill>
                <a:latin typeface="Almega Sans Display"/>
              </a:rPr>
              <a:t> </a:t>
            </a:r>
            <a:r>
              <a:rPr lang="en-US" err="1">
                <a:solidFill>
                  <a:srgbClr val="000000"/>
                </a:solidFill>
                <a:latin typeface="Almega Sans Display"/>
              </a:rPr>
              <a:t>tycker</a:t>
            </a:r>
            <a:r>
              <a:rPr lang="en-US">
                <a:solidFill>
                  <a:srgbClr val="000000"/>
                </a:solidFill>
                <a:latin typeface="Almega Sans Display"/>
              </a:rPr>
              <a:t> att </a:t>
            </a:r>
            <a:r>
              <a:rPr lang="en-US" err="1">
                <a:solidFill>
                  <a:srgbClr val="000000"/>
                </a:solidFill>
                <a:latin typeface="Almega Sans Display"/>
              </a:rPr>
              <a:t>matbutiker</a:t>
            </a:r>
            <a:r>
              <a:rPr lang="en-US">
                <a:solidFill>
                  <a:srgbClr val="000000"/>
                </a:solidFill>
                <a:latin typeface="Almega Sans Display"/>
              </a:rPr>
              <a:t> </a:t>
            </a:r>
            <a:r>
              <a:rPr lang="en-US" err="1">
                <a:solidFill>
                  <a:srgbClr val="000000"/>
                </a:solidFill>
                <a:latin typeface="Almega Sans Display"/>
              </a:rPr>
              <a:t>känns</a:t>
            </a:r>
            <a:r>
              <a:rPr lang="en-US">
                <a:solidFill>
                  <a:srgbClr val="000000"/>
                </a:solidFill>
                <a:latin typeface="Almega Sans Display"/>
              </a:rPr>
              <a:t> </a:t>
            </a:r>
            <a:r>
              <a:rPr lang="en-US" err="1">
                <a:solidFill>
                  <a:srgbClr val="000000"/>
                </a:solidFill>
                <a:latin typeface="Almega Sans Display"/>
              </a:rPr>
              <a:t>mycket</a:t>
            </a:r>
            <a:r>
              <a:rPr lang="en-US">
                <a:solidFill>
                  <a:srgbClr val="000000"/>
                </a:solidFill>
                <a:latin typeface="Almega Sans Display"/>
              </a:rPr>
              <a:t> smittsäkra</a:t>
            </a:r>
          </a:p>
        </p:txBody>
      </p:sp>
      <p:grpSp>
        <p:nvGrpSpPr>
          <p:cNvPr id="5000" name="BodyContent"/>
          <p:cNvGrpSpPr/>
          <p:nvPr/>
        </p:nvGrpSpPr>
        <p:grpSpPr>
          <a:xfrm>
            <a:off x="698512" y="1708031"/>
            <a:ext cx="10476000" cy="4392000"/>
            <a:chOff x="864000" y="1944000"/>
            <a:chExt cx="10476000" cy="4392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30081637"/>
                </p:ext>
              </p:extLst>
            </p:nvPr>
          </p:nvGraphicFramePr>
          <p:xfrm>
            <a:off x="864000" y="1944000"/>
            <a:ext cx="10476000" cy="439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pic>
        <p:nvPicPr>
          <p:cNvPr id="7" name="Bildobjekt 6">
            <a:extLst>
              <a:ext uri="{FF2B5EF4-FFF2-40B4-BE49-F238E27FC236}">
                <a16:creationId xmlns:a16="http://schemas.microsoft.com/office/drawing/2014/main" id="{92B009E8-8896-486C-A736-9770F89BE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2" y="6336876"/>
            <a:ext cx="2053578" cy="2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19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dyFooterCenter">
            <a:extLst>
              <a:ext uri="{FF2B5EF4-FFF2-40B4-BE49-F238E27FC236}">
                <a16:creationId xmlns:a16="http://schemas.microsoft.com/office/drawing/2014/main" id="{4070653A-E607-41DE-88B6-269F6D6C4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2198" y="6174323"/>
            <a:ext cx="4043001" cy="48470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mega Sans" panose="00000500000000000000" pitchFamily="2" charset="0"/>
              </a:rPr>
              <a:t>Antag att det inte är en möjlighet att minska antalet människor, vilka av följande åtgärder skulle få plaster utanför hemmet att kännas mer smittsäkra?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mega Sans" panose="00000500000000000000" pitchFamily="2" charset="0"/>
              </a:rPr>
              <a:t>Flera svarsalternativ möjliga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E487E-B962-4377-B871-6BA7CF2F3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8D879-5077-49B3-916C-4944440DB74E}" type="slidenum">
              <a:rPr kumimoji="0" lang="en-US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Title1Center">
            <a:extLst>
              <a:ext uri="{FF2B5EF4-FFF2-40B4-BE49-F238E27FC236}">
                <a16:creationId xmlns:a16="http://schemas.microsoft.com/office/drawing/2014/main" id="{9F7F64C8-F145-4914-BA0C-814244626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169" y="767448"/>
            <a:ext cx="8434218" cy="845987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lmega Sans Display" panose="00000A00000000000000" pitchFamily="2" charset="0"/>
              </a:rPr>
              <a:t>Stort stöd för alla förslag kring åtgärder för ökad smittsäkerhet. </a:t>
            </a:r>
          </a:p>
        </p:txBody>
      </p:sp>
      <p:grpSp>
        <p:nvGrpSpPr>
          <p:cNvPr id="5000" name="BodyContent"/>
          <p:cNvGrpSpPr/>
          <p:nvPr/>
        </p:nvGrpSpPr>
        <p:grpSpPr>
          <a:xfrm>
            <a:off x="874169" y="1613435"/>
            <a:ext cx="10476000" cy="4302593"/>
            <a:chOff x="864000" y="1811602"/>
            <a:chExt cx="10476000" cy="4302593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55765039"/>
                </p:ext>
              </p:extLst>
            </p:nvPr>
          </p:nvGraphicFramePr>
          <p:xfrm>
            <a:off x="864000" y="1811602"/>
            <a:ext cx="10476000" cy="43025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pic>
        <p:nvPicPr>
          <p:cNvPr id="7" name="Bildobjekt 6">
            <a:extLst>
              <a:ext uri="{FF2B5EF4-FFF2-40B4-BE49-F238E27FC236}">
                <a16:creationId xmlns:a16="http://schemas.microsoft.com/office/drawing/2014/main" id="{5640BFB7-C22C-4D22-975B-721EC10A2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2" y="6336876"/>
            <a:ext cx="2053578" cy="2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89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dyFooterCenter">
            <a:extLst>
              <a:ext uri="{FF2B5EF4-FFF2-40B4-BE49-F238E27FC236}">
                <a16:creationId xmlns:a16="http://schemas.microsoft.com/office/drawing/2014/main" id="{4070653A-E607-41DE-88B6-269F6D6C4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89580" y="6274091"/>
            <a:ext cx="2804845" cy="387735"/>
          </a:xfrm>
        </p:spPr>
        <p:txBody>
          <a:bodyPr/>
          <a:lstStyle/>
          <a:p>
            <a:pPr algn="l"/>
            <a:r>
              <a:rPr lang="sv-SE" sz="1000" dirty="0">
                <a:solidFill>
                  <a:srgbClr val="000000"/>
                </a:solidFill>
                <a:latin typeface="+mj-lt"/>
              </a:rPr>
              <a:t>Framöver, skulle du vilja ha mer eller mindre städning och desinficering på platser som du vistas i utanför ditt hem?</a:t>
            </a:r>
            <a:endParaRPr lang="en-US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E487E-B962-4377-B871-6BA7CF2F3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879-5077-49B3-916C-4944440DB74E}" type="slidenum">
              <a:rPr lang="en-US" smtClean="0"/>
              <a:t>7</a:t>
            </a:fld>
            <a:endParaRPr lang="en-US"/>
          </a:p>
        </p:txBody>
      </p:sp>
      <p:sp>
        <p:nvSpPr>
          <p:cNvPr id="6" name="Title1Center">
            <a:extLst>
              <a:ext uri="{FF2B5EF4-FFF2-40B4-BE49-F238E27FC236}">
                <a16:creationId xmlns:a16="http://schemas.microsoft.com/office/drawing/2014/main" id="{9F7F64C8-F145-4914-BA0C-814244626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950" y="508940"/>
            <a:ext cx="10443662" cy="845987"/>
          </a:xfrm>
        </p:spPr>
        <p:txBody>
          <a:bodyPr/>
          <a:lstStyle/>
          <a:p>
            <a:r>
              <a:rPr lang="en-US">
                <a:solidFill>
                  <a:srgbClr val="EDEDED"/>
                </a:solidFill>
                <a:latin typeface="Almega Sans Display"/>
              </a:rPr>
              <a:t>7 av 10</a:t>
            </a:r>
            <a:r>
              <a:rPr lang="en-US">
                <a:solidFill>
                  <a:srgbClr val="000000"/>
                </a:solidFill>
                <a:latin typeface="Almega Sans Display"/>
              </a:rPr>
              <a:t> </a:t>
            </a:r>
            <a:r>
              <a:rPr lang="en-US" err="1">
                <a:solidFill>
                  <a:srgbClr val="000000"/>
                </a:solidFill>
                <a:latin typeface="Almega Sans Display"/>
              </a:rPr>
              <a:t>vill</a:t>
            </a:r>
            <a:r>
              <a:rPr lang="en-US">
                <a:solidFill>
                  <a:srgbClr val="000000"/>
                </a:solidFill>
                <a:latin typeface="Almega Sans Display"/>
              </a:rPr>
              <a:t> </a:t>
            </a:r>
            <a:r>
              <a:rPr lang="en-US" err="1">
                <a:solidFill>
                  <a:srgbClr val="000000"/>
                </a:solidFill>
                <a:latin typeface="Almega Sans Display"/>
              </a:rPr>
              <a:t>framöver</a:t>
            </a:r>
            <a:r>
              <a:rPr lang="en-US">
                <a:solidFill>
                  <a:srgbClr val="000000"/>
                </a:solidFill>
                <a:latin typeface="Almega Sans Display"/>
              </a:rPr>
              <a:t> se mer </a:t>
            </a:r>
            <a:r>
              <a:rPr lang="en-US" err="1">
                <a:solidFill>
                  <a:srgbClr val="000000"/>
                </a:solidFill>
                <a:latin typeface="Almega Sans Display"/>
              </a:rPr>
              <a:t>städning</a:t>
            </a:r>
            <a:r>
              <a:rPr lang="en-US">
                <a:solidFill>
                  <a:srgbClr val="000000"/>
                </a:solidFill>
                <a:latin typeface="Almega Sans Display"/>
              </a:rPr>
              <a:t> </a:t>
            </a:r>
            <a:r>
              <a:rPr lang="en-US" err="1">
                <a:solidFill>
                  <a:srgbClr val="000000"/>
                </a:solidFill>
                <a:latin typeface="Almega Sans Display"/>
              </a:rPr>
              <a:t>och</a:t>
            </a:r>
            <a:r>
              <a:rPr lang="en-US">
                <a:solidFill>
                  <a:srgbClr val="000000"/>
                </a:solidFill>
                <a:latin typeface="Almega Sans Display"/>
              </a:rPr>
              <a:t> </a:t>
            </a:r>
            <a:r>
              <a:rPr lang="en-US" err="1">
                <a:solidFill>
                  <a:srgbClr val="000000"/>
                </a:solidFill>
                <a:latin typeface="Almega Sans Display"/>
              </a:rPr>
              <a:t>desinficering</a:t>
            </a:r>
            <a:r>
              <a:rPr lang="en-US">
                <a:solidFill>
                  <a:srgbClr val="000000"/>
                </a:solidFill>
                <a:latin typeface="Almega Sans Display"/>
              </a:rPr>
              <a:t> på platser utanför hemmet </a:t>
            </a:r>
            <a:endParaRPr lang="en-US">
              <a:solidFill>
                <a:srgbClr val="000000"/>
              </a:solidFill>
              <a:latin typeface="Almega Sans Display" panose="00000A00000000000000" pitchFamily="2" charset="0"/>
            </a:endParaRPr>
          </a:p>
        </p:txBody>
      </p:sp>
      <p:grpSp>
        <p:nvGrpSpPr>
          <p:cNvPr id="5000" name="BodyContent"/>
          <p:cNvGrpSpPr/>
          <p:nvPr/>
        </p:nvGrpSpPr>
        <p:grpSpPr>
          <a:xfrm>
            <a:off x="187563" y="1600367"/>
            <a:ext cx="11720185" cy="4368918"/>
            <a:chOff x="1167343" y="1752949"/>
            <a:chExt cx="10982420" cy="4424119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91132851"/>
                </p:ext>
              </p:extLst>
            </p:nvPr>
          </p:nvGraphicFramePr>
          <p:xfrm>
            <a:off x="1167343" y="1752949"/>
            <a:ext cx="10982420" cy="44241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pic>
        <p:nvPicPr>
          <p:cNvPr id="7" name="Bildobjekt 6">
            <a:extLst>
              <a:ext uri="{FF2B5EF4-FFF2-40B4-BE49-F238E27FC236}">
                <a16:creationId xmlns:a16="http://schemas.microsoft.com/office/drawing/2014/main" id="{B22A901F-D5A2-466D-837E-A0D4D803D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2" y="6336876"/>
            <a:ext cx="2053578" cy="2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39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9E3692A-D5D2-433C-A506-9F693F7EBB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439214"/>
              </p:ext>
            </p:extLst>
          </p:nvPr>
        </p:nvGraphicFramePr>
        <p:xfrm>
          <a:off x="956363" y="1831195"/>
          <a:ext cx="10439400" cy="450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03DAAE-CC5C-4869-9D1A-8B027017E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879-5077-49B3-916C-4944440DB74E}" type="slidenum">
              <a:rPr lang="en-US" smtClean="0"/>
              <a:t>8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B0365A6-B9C6-4B9A-BA64-BA6990E73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363" y="315121"/>
            <a:ext cx="8978748" cy="845987"/>
          </a:xfrm>
        </p:spPr>
        <p:txBody>
          <a:bodyPr/>
          <a:lstStyle/>
          <a:p>
            <a:r>
              <a:rPr lang="sv-SE" sz="2800" dirty="0">
                <a:solidFill>
                  <a:srgbClr val="000000"/>
                </a:solidFill>
                <a:latin typeface="Almega Sans Display" panose="00000A00000000000000" pitchFamily="2" charset="0"/>
              </a:rPr>
              <a:t>Personer </a:t>
            </a:r>
            <a:r>
              <a:rPr lang="sv-SE" sz="2800" dirty="0">
                <a:solidFill>
                  <a:srgbClr val="EDEDED"/>
                </a:solidFill>
                <a:latin typeface="Almega Sans Display" panose="00000A00000000000000" pitchFamily="2" charset="0"/>
              </a:rPr>
              <a:t>under 30 </a:t>
            </a:r>
            <a:r>
              <a:rPr lang="sv-SE" sz="2800" dirty="0">
                <a:solidFill>
                  <a:srgbClr val="000000"/>
                </a:solidFill>
                <a:latin typeface="Almega Sans Display" panose="00000A00000000000000" pitchFamily="2" charset="0"/>
              </a:rPr>
              <a:t>tycker i viss utsträckning mer än de äldre att de föreslagna åtgärderna kan få platser utanför hemmet att kännas mer </a:t>
            </a:r>
            <a:r>
              <a:rPr lang="sv-SE" sz="2800" dirty="0" err="1">
                <a:solidFill>
                  <a:srgbClr val="000000"/>
                </a:solidFill>
                <a:latin typeface="Almega Sans Display" panose="00000A00000000000000" pitchFamily="2" charset="0"/>
              </a:rPr>
              <a:t>smittsäkra</a:t>
            </a:r>
            <a:r>
              <a:rPr lang="sv-SE" sz="2800" dirty="0">
                <a:solidFill>
                  <a:srgbClr val="000000"/>
                </a:solidFill>
                <a:latin typeface="Almega Sans Display" panose="00000A00000000000000" pitchFamily="2" charset="0"/>
              </a:rPr>
              <a:t> </a:t>
            </a:r>
          </a:p>
        </p:txBody>
      </p:sp>
      <p:sp>
        <p:nvSpPr>
          <p:cNvPr id="8" name="BodyFooterCenter">
            <a:extLst>
              <a:ext uri="{FF2B5EF4-FFF2-40B4-BE49-F238E27FC236}">
                <a16:creationId xmlns:a16="http://schemas.microsoft.com/office/drawing/2014/main" id="{B3FB12A6-28FF-414A-9138-A4E82AB9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6624" y="6542284"/>
            <a:ext cx="4165576" cy="126803"/>
          </a:xfrm>
        </p:spPr>
        <p:txBody>
          <a:bodyPr/>
          <a:lstStyle/>
          <a:p>
            <a:pPr algn="l"/>
            <a:r>
              <a:rPr lang="en-US" sz="1000" dirty="0">
                <a:solidFill>
                  <a:srgbClr val="000000"/>
                </a:solidFill>
                <a:latin typeface="+mj-lt"/>
              </a:rPr>
              <a:t>Antag att det inte är en möjlighet att minska antalet människor, vilka av följande åtgärder skulle få plaster utanför hemmet att kännas mer smittsäkra?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+mj-lt"/>
              </a:rPr>
              <a:t>Flera svarsalternativ möjliga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5E68FFB-CD2D-4F78-B0E8-29B2D8FD1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2" y="6336876"/>
            <a:ext cx="2053578" cy="2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20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03DAAE-CC5C-4869-9D1A-8B027017E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879-5077-49B3-916C-4944440DB74E}" type="slidenum">
              <a:rPr lang="en-US" smtClean="0"/>
              <a:t>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B0365A6-B9C6-4B9A-BA64-BA6990E73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289" y="834944"/>
            <a:ext cx="10265149" cy="750695"/>
          </a:xfrm>
        </p:spPr>
        <p:txBody>
          <a:bodyPr/>
          <a:lstStyle/>
          <a:p>
            <a:r>
              <a:rPr lang="sv-SE">
                <a:solidFill>
                  <a:srgbClr val="EDEDED"/>
                </a:solidFill>
                <a:latin typeface="Almega Sans Display" panose="00000A00000000000000" pitchFamily="2" charset="0"/>
              </a:rPr>
              <a:t>Sju av tio </a:t>
            </a:r>
            <a:r>
              <a:rPr lang="sv-SE">
                <a:solidFill>
                  <a:srgbClr val="000000"/>
                </a:solidFill>
                <a:latin typeface="Almega Sans Display" panose="00000A00000000000000" pitchFamily="2" charset="0"/>
              </a:rPr>
              <a:t>i Sverige vill se mer städning</a:t>
            </a:r>
          </a:p>
        </p:txBody>
      </p:sp>
      <p:sp>
        <p:nvSpPr>
          <p:cNvPr id="8" name="BodyFooterCenter">
            <a:extLst>
              <a:ext uri="{FF2B5EF4-FFF2-40B4-BE49-F238E27FC236}">
                <a16:creationId xmlns:a16="http://schemas.microsoft.com/office/drawing/2014/main" id="{11F84FBE-AE5F-49B1-A320-C612BA1EF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36491" y="6007259"/>
            <a:ext cx="3158708" cy="559479"/>
          </a:xfrm>
        </p:spPr>
        <p:txBody>
          <a:bodyPr/>
          <a:lstStyle/>
          <a:p>
            <a:pPr algn="l"/>
            <a:r>
              <a:rPr lang="sv-SE" sz="1000" dirty="0">
                <a:solidFill>
                  <a:srgbClr val="000000"/>
                </a:solidFill>
                <a:latin typeface="+mj-lt"/>
              </a:rPr>
              <a:t>Framöver, skulle du vilja ha mer eller mindre städning och desinficering på platser som du vistas i utanför ditt hem? Städning</a:t>
            </a:r>
            <a:endParaRPr lang="en-US" sz="10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9C5159-C01E-4E12-8EB0-23613D309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977090"/>
              </p:ext>
            </p:extLst>
          </p:nvPr>
        </p:nvGraphicFramePr>
        <p:xfrm>
          <a:off x="894667" y="1639457"/>
          <a:ext cx="10439400" cy="439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Bildobjekt 6">
            <a:extLst>
              <a:ext uri="{FF2B5EF4-FFF2-40B4-BE49-F238E27FC236}">
                <a16:creationId xmlns:a16="http://schemas.microsoft.com/office/drawing/2014/main" id="{1C4746BF-5C0D-44EB-AE80-7D06840AD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2" y="6336876"/>
            <a:ext cx="2053578" cy="2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04325"/>
      </p:ext>
    </p:extLst>
  </p:cSld>
  <p:clrMapOvr>
    <a:masterClrMapping/>
  </p:clrMapOvr>
</p:sld>
</file>

<file path=ppt/theme/theme1.xml><?xml version="1.0" encoding="utf-8"?>
<a:theme xmlns:a="http://schemas.openxmlformats.org/drawingml/2006/main" name="Axiom 16:9 template Light">
  <a:themeElements>
    <a:clrScheme name="Custom 8">
      <a:dk1>
        <a:srgbClr val="FFFFFF"/>
      </a:dk1>
      <a:lt1>
        <a:sysClr val="window" lastClr="FFFFFF"/>
      </a:lt1>
      <a:dk2>
        <a:srgbClr val="58656C"/>
      </a:dk2>
      <a:lt2>
        <a:srgbClr val="58656C"/>
      </a:lt2>
      <a:accent1>
        <a:srgbClr val="718878"/>
      </a:accent1>
      <a:accent2>
        <a:srgbClr val="E6ABA0"/>
      </a:accent2>
      <a:accent3>
        <a:srgbClr val="F0F1F2"/>
      </a:accent3>
      <a:accent4>
        <a:srgbClr val="9AA39E"/>
      </a:accent4>
      <a:accent5>
        <a:srgbClr val="7A996C"/>
      </a:accent5>
      <a:accent6>
        <a:srgbClr val="DEC36F"/>
      </a:accent6>
      <a:hlink>
        <a:srgbClr val="5B6B61"/>
      </a:hlink>
      <a:folHlink>
        <a:srgbClr val="97A39A"/>
      </a:folHlink>
    </a:clrScheme>
    <a:fontScheme name="Axiom Fonts">
      <a:majorFont>
        <a:latin typeface="Aria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xiom_169_template.potx" id="{9F89C16B-6BE1-4CFD-BCA4-DA542A1DE788}" vid="{E457CB75-D7DB-4D95-A763-6382D0D62883}"/>
    </a:ext>
  </a:extLst>
</a:theme>
</file>

<file path=ppt/theme/theme2.xml><?xml version="1.0" encoding="utf-8"?>
<a:theme xmlns:a="http://schemas.openxmlformats.org/drawingml/2006/main" name="Default Theme">
  <a:themeElements>
    <a:clrScheme name="Almega">
      <a:dk1>
        <a:srgbClr val="9AA294"/>
      </a:dk1>
      <a:lt1>
        <a:srgbClr val="FFFFFF"/>
      </a:lt1>
      <a:dk2>
        <a:srgbClr val="D0D1B4"/>
      </a:dk2>
      <a:lt2>
        <a:srgbClr val="88AEB6"/>
      </a:lt2>
      <a:accent1>
        <a:srgbClr val="F75A1E"/>
      </a:accent1>
      <a:accent2>
        <a:srgbClr val="9AA294"/>
      </a:accent2>
      <a:accent3>
        <a:srgbClr val="C9D9CD"/>
      </a:accent3>
      <a:accent4>
        <a:srgbClr val="D0D1B4"/>
      </a:accent4>
      <a:accent5>
        <a:srgbClr val="88AEB6"/>
      </a:accent5>
      <a:accent6>
        <a:srgbClr val="D0DFE2"/>
      </a:accent6>
      <a:hlink>
        <a:srgbClr val="737C6C"/>
      </a:hlink>
      <a:folHlink>
        <a:srgbClr val="C2C7BE"/>
      </a:folHlink>
    </a:clrScheme>
    <a:fontScheme name="Almega mod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mega modern 1">
        <a:dk1>
          <a:srgbClr val="9AA294"/>
        </a:dk1>
        <a:lt1>
          <a:srgbClr val="FFFFFF"/>
        </a:lt1>
        <a:dk2>
          <a:srgbClr val="D0D1B4"/>
        </a:dk2>
        <a:lt2>
          <a:srgbClr val="88AEB6"/>
        </a:lt2>
        <a:accent1>
          <a:srgbClr val="D0DFE2"/>
        </a:accent1>
        <a:accent2>
          <a:srgbClr val="E8E8D8"/>
        </a:accent2>
        <a:accent3>
          <a:srgbClr val="FFFFFF"/>
        </a:accent3>
        <a:accent4>
          <a:srgbClr val="838A7E"/>
        </a:accent4>
        <a:accent5>
          <a:srgbClr val="E4ECEE"/>
        </a:accent5>
        <a:accent6>
          <a:srgbClr val="D2D2C4"/>
        </a:accent6>
        <a:hlink>
          <a:srgbClr val="F75A1E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773E3806B76E4DB726E4B8EC134E75" ma:contentTypeVersion="12" ma:contentTypeDescription="Create a new document." ma:contentTypeScope="" ma:versionID="440506f266398d6dcf3e8ef9f6bd603b">
  <xsd:schema xmlns:xsd="http://www.w3.org/2001/XMLSchema" xmlns:xs="http://www.w3.org/2001/XMLSchema" xmlns:p="http://schemas.microsoft.com/office/2006/metadata/properties" xmlns:ns2="ef19cda6-7d39-492a-8642-58fc3a27c313" xmlns:ns3="91c32f57-588f-4bb8-9002-cfd812192c2d" targetNamespace="http://schemas.microsoft.com/office/2006/metadata/properties" ma:root="true" ma:fieldsID="9d80fb92d0f313959a1381527672e8a1" ns2:_="" ns3:_="">
    <xsd:import namespace="ef19cda6-7d39-492a-8642-58fc3a27c313"/>
    <xsd:import namespace="91c32f57-588f-4bb8-9002-cfd812192c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19cda6-7d39-492a-8642-58fc3a27c3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32f57-588f-4bb8-9002-cfd812192c2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068347-7FF6-4A0F-AA75-DDEDA989E23E}">
  <ds:schemaRefs>
    <ds:schemaRef ds:uri="91c32f57-588f-4bb8-9002-cfd812192c2d"/>
    <ds:schemaRef ds:uri="ef19cda6-7d39-492a-8642-58fc3a27c31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FB9B7F1-36F8-4A5C-820F-0C9B0FB85FC9}">
  <ds:schemaRefs>
    <ds:schemaRef ds:uri="91c32f57-588f-4bb8-9002-cfd812192c2d"/>
    <ds:schemaRef ds:uri="ef19cda6-7d39-492a-8642-58fc3a27c31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6904925-8043-40A4-942B-FC2351E7C8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1364</Words>
  <Application>Microsoft Office PowerPoint</Application>
  <PresentationFormat>Bredbild</PresentationFormat>
  <Paragraphs>135</Paragraphs>
  <Slides>35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35</vt:i4>
      </vt:variant>
    </vt:vector>
  </HeadingPairs>
  <TitlesOfParts>
    <vt:vector size="42" baseType="lpstr">
      <vt:lpstr>Almega Sans</vt:lpstr>
      <vt:lpstr>Almega Sans Display</vt:lpstr>
      <vt:lpstr>Arial</vt:lpstr>
      <vt:lpstr>Calibri Light</vt:lpstr>
      <vt:lpstr>Wingdings</vt:lpstr>
      <vt:lpstr>Axiom 16:9 template Light</vt:lpstr>
      <vt:lpstr>Default Theme</vt:lpstr>
      <vt:lpstr>PowerPoint-presentation</vt:lpstr>
      <vt:lpstr>Metod</vt:lpstr>
      <vt:lpstr>Sammanfattning</vt:lpstr>
      <vt:lpstr>Hälften är mycket oroliga för att bli smittade av sjukdomar för närståendes och samhällets skull</vt:lpstr>
      <vt:lpstr>Endast 12 procent tycker att matbutiker känns mycket smittsäkra</vt:lpstr>
      <vt:lpstr>Stort stöd för alla förslag kring åtgärder för ökad smittsäkerhet. </vt:lpstr>
      <vt:lpstr>7 av 10 vill framöver se mer städning och desinficering på platser utanför hemmet </vt:lpstr>
      <vt:lpstr>Personer under 30 tycker i viss utsträckning mer än de äldre att de föreslagna åtgärderna kan få platser utanför hemmet att kännas mer smittsäkra </vt:lpstr>
      <vt:lpstr>Sju av tio i Sverige vill se mer städning</vt:lpstr>
      <vt:lpstr>Sju av tio vill ha mer desinficering  </vt:lpstr>
      <vt:lpstr>Åtgärder för minskad smittspridning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Sex av tio tycker att användande av munskydd skulle få platser utanför hemmet att kännas mer smittsäkra.</vt:lpstr>
      <vt:lpstr>Två av tre svarar att ökad avtorkning och desinficering av saker som vidrörs ofta (ex handtag) skulle få platser utanför hemmet att kännas mer smittsäkra.</vt:lpstr>
      <vt:lpstr>Drygt hälften svarar att ökad desinficering av platser utanför hemmet skulle få dessa att kännas mer smittsäkra.</vt:lpstr>
      <vt:lpstr>Hälften svarar att ökad städning får platser utanför hemmet att kännas mer smittsäkra.</vt:lpstr>
      <vt:lpstr>Häften svarar att mer frekvent städning av toaletter skulle få platser utanför hemmet att kännas mer smittsäkra.</vt:lpstr>
      <vt:lpstr>42 procent tänker att någon borde desinficera handtagen när de tar i en varukorg eller kundvagn</vt:lpstr>
      <vt:lpstr>Undersökning bland medlemsföretagen</vt:lpstr>
      <vt:lpstr>Sammanfattning</vt:lpstr>
      <vt:lpstr>Fyra av tio företag svarar att deras kunder har ingen eller liten kunskap om minskad smittspridning av covid-19 genom städning och sanering.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Michelle Jacobsson</dc:creator>
  <cp:lastModifiedBy>Michelle Jacobsson</cp:lastModifiedBy>
  <cp:revision>1</cp:revision>
  <dcterms:created xsi:type="dcterms:W3CDTF">2021-02-24T12:27:05Z</dcterms:created>
  <dcterms:modified xsi:type="dcterms:W3CDTF">2021-03-01T18:04:50Z</dcterms:modified>
</cp:coreProperties>
</file>